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45"/>
  </p:notesMasterIdLst>
  <p:sldIdLst>
    <p:sldId id="256" r:id="rId2"/>
    <p:sldId id="431" r:id="rId3"/>
    <p:sldId id="463" r:id="rId4"/>
    <p:sldId id="565" r:id="rId5"/>
    <p:sldId id="570" r:id="rId6"/>
    <p:sldId id="578" r:id="rId7"/>
    <p:sldId id="579" r:id="rId8"/>
    <p:sldId id="571" r:id="rId9"/>
    <p:sldId id="572" r:id="rId10"/>
    <p:sldId id="580" r:id="rId11"/>
    <p:sldId id="574" r:id="rId12"/>
    <p:sldId id="480" r:id="rId13"/>
    <p:sldId id="581" r:id="rId14"/>
    <p:sldId id="582" r:id="rId15"/>
    <p:sldId id="566" r:id="rId16"/>
    <p:sldId id="583" r:id="rId17"/>
    <p:sldId id="584" r:id="rId18"/>
    <p:sldId id="585" r:id="rId19"/>
    <p:sldId id="586" r:id="rId20"/>
    <p:sldId id="587" r:id="rId21"/>
    <p:sldId id="588" r:id="rId22"/>
    <p:sldId id="589" r:id="rId23"/>
    <p:sldId id="590" r:id="rId24"/>
    <p:sldId id="591" r:id="rId25"/>
    <p:sldId id="567" r:id="rId26"/>
    <p:sldId id="592" r:id="rId27"/>
    <p:sldId id="593" r:id="rId28"/>
    <p:sldId id="594" r:id="rId29"/>
    <p:sldId id="568" r:id="rId30"/>
    <p:sldId id="595" r:id="rId31"/>
    <p:sldId id="569" r:id="rId32"/>
    <p:sldId id="597" r:id="rId33"/>
    <p:sldId id="598" r:id="rId34"/>
    <p:sldId id="596" r:id="rId35"/>
    <p:sldId id="599" r:id="rId36"/>
    <p:sldId id="600" r:id="rId37"/>
    <p:sldId id="601" r:id="rId38"/>
    <p:sldId id="604" r:id="rId39"/>
    <p:sldId id="602" r:id="rId40"/>
    <p:sldId id="605" r:id="rId41"/>
    <p:sldId id="606" r:id="rId42"/>
    <p:sldId id="603" r:id="rId43"/>
    <p:sldId id="259" r:id="rId44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9973039F-08D1-FE43-B0A6-845B43722D55}">
          <p14:sldIdLst>
            <p14:sldId id="256"/>
            <p14:sldId id="431"/>
          </p14:sldIdLst>
        </p14:section>
        <p14:section name="Error Boundaries" id="{165C1D83-02F0-074E-AD68-D0E2BC1D8F0D}">
          <p14:sldIdLst>
            <p14:sldId id="463"/>
            <p14:sldId id="565"/>
            <p14:sldId id="570"/>
            <p14:sldId id="578"/>
            <p14:sldId id="579"/>
            <p14:sldId id="571"/>
            <p14:sldId id="572"/>
            <p14:sldId id="580"/>
            <p14:sldId id="574"/>
          </p14:sldIdLst>
        </p14:section>
        <p14:section name="Forwarding Refs" id="{DEF31A13-981B-8441-8AF9-DFBB8EE1B9E4}">
          <p14:sldIdLst>
            <p14:sldId id="480"/>
            <p14:sldId id="581"/>
            <p14:sldId id="582"/>
            <p14:sldId id="566"/>
            <p14:sldId id="583"/>
            <p14:sldId id="584"/>
            <p14:sldId id="585"/>
            <p14:sldId id="586"/>
            <p14:sldId id="587"/>
            <p14:sldId id="588"/>
            <p14:sldId id="589"/>
            <p14:sldId id="590"/>
            <p14:sldId id="591"/>
            <p14:sldId id="567"/>
            <p14:sldId id="592"/>
            <p14:sldId id="593"/>
            <p14:sldId id="594"/>
            <p14:sldId id="568"/>
            <p14:sldId id="595"/>
            <p14:sldId id="569"/>
            <p14:sldId id="597"/>
            <p14:sldId id="598"/>
            <p14:sldId id="596"/>
            <p14:sldId id="599"/>
            <p14:sldId id="600"/>
            <p14:sldId id="601"/>
            <p14:sldId id="604"/>
            <p14:sldId id="602"/>
            <p14:sldId id="605"/>
            <p14:sldId id="606"/>
            <p14:sldId id="603"/>
          </p14:sldIdLst>
        </p14:section>
        <p14:section name="Reference" id="{C5E63BD3-3D69-2441-926B-3FBAABE22176}">
          <p14:sldIdLst>
            <p14:sldId id="25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3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868"/>
    <p:restoredTop sz="87580"/>
  </p:normalViewPr>
  <p:slideViewPr>
    <p:cSldViewPr snapToGrid="0">
      <p:cViewPr varScale="1">
        <p:scale>
          <a:sx n="90" d="100"/>
          <a:sy n="90" d="100"/>
        </p:scale>
        <p:origin x="232" y="184"/>
      </p:cViewPr>
      <p:guideLst>
        <p:guide orient="horz" pos="2183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5" d="100"/>
        <a:sy n="10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channel/UCFM3plFG0QUavW1FPfize7g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reactjs.org/blog/2016/07/13/mixins-considered-harmful.html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Lecturer: Le Van Khanh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Fb: facebook.com/lekhanh.vn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Youtube: </a:t>
            </a:r>
            <a:r>
              <a:rPr lang="en-US" dirty="0">
                <a:hlinkClick r:id="rId3"/>
              </a:rPr>
              <a:t>https://www.youtube.com/channel/UCFM3plFG0QUavW1FPfize7g</a:t>
            </a:r>
            <a:endParaRPr dirty="0"/>
          </a:p>
        </p:txBody>
      </p:sp>
      <p:sp>
        <p:nvSpPr>
          <p:cNvPr id="141" name="Google Shape;14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VN" dirty="0"/>
              <a:t>Reference: </a:t>
            </a:r>
            <a:r>
              <a:rPr lang="en-US" dirty="0"/>
              <a:t>https://</a:t>
            </a:r>
            <a:r>
              <a:rPr lang="en-US" dirty="0" err="1"/>
              <a:t>reactjs.org</a:t>
            </a:r>
            <a:r>
              <a:rPr lang="en-US" dirty="0"/>
              <a:t>/docs/</a:t>
            </a:r>
            <a:r>
              <a:rPr lang="en-US" dirty="0" err="1"/>
              <a:t>fragments.html</a:t>
            </a:r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lang="ja-JP" alt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398580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lang="ja-JP" alt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322393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lang="ja-JP" alt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384140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VN" dirty="0"/>
              <a:t>Reference: </a:t>
            </a:r>
            <a:r>
              <a:rPr lang="en-US" dirty="0"/>
              <a:t>https://</a:t>
            </a:r>
            <a:r>
              <a:rPr lang="en-US" dirty="0" err="1"/>
              <a:t>reactjs.org</a:t>
            </a:r>
            <a:r>
              <a:rPr lang="en-US" dirty="0"/>
              <a:t>/docs/higher-order-</a:t>
            </a:r>
            <a:r>
              <a:rPr lang="en-US" dirty="0" err="1"/>
              <a:t>components.html</a:t>
            </a:r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fld>
            <a:endParaRPr lang="ja-JP" alt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664201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Note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We previously recommended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mixins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as a way to handle cross-cutting concerns. We’ve since realized that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mixins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create more trouble than they are worth. 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  <a:hlinkClick r:id="rId3"/>
              </a:rPr>
              <a:t>Read more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 about why we’ve moved away from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mixins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and how you can transition your existing components.</a:t>
            </a:r>
          </a:p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</a:t>
            </a:fld>
            <a:endParaRPr lang="ja-JP" alt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95567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cfbd68c2b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3cfbd68c2b_0_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g3cfbd68c2b_0_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ja-JP"/>
              <a:t>43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5.tif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3437B40-FCE9-7348-9737-B0D22596C28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742951"/>
            <a:ext cx="12192000" cy="5372100"/>
          </a:xfrm>
          <a:prstGeom prst="rect">
            <a:avLst/>
          </a:prstGeom>
        </p:spPr>
      </p:pic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38100" y="287338"/>
            <a:ext cx="7603671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6000"/>
              <a:buFont typeface="Calibri"/>
              <a:buNone/>
              <a:defRPr sz="60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38100" y="4579937"/>
            <a:ext cx="7603671" cy="1535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20" name="Google Shape;20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" name="Google Shape;21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" name="Google Shape;22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34F994-52E7-094F-9CE9-BBEF1AC8312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731416" y="2361786"/>
            <a:ext cx="2462797" cy="213442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 with Caption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3200"/>
              <a:buFont typeface="Calibri"/>
              <a:buNone/>
              <a:defRPr sz="3200" b="1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sp>
        <p:nvSpPr>
          <p:cNvPr id="111" name="Google Shape;111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2" name="Google Shape;112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 panose="020B0604020202020204" pitchFamily="34" charset="0"/>
              <a:buChar char="•"/>
              <a:defRPr sz="2000" b="1" i="0" u="none" strike="noStrike" cap="non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13" name="Google Shape;113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4" name="Google Shape;114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5" name="Google Shape;115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294704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Title and Content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"/>
          <p:cNvSpPr txBox="1">
            <a:spLocks noGrp="1"/>
          </p:cNvSpPr>
          <p:nvPr>
            <p:ph type="title"/>
          </p:nvPr>
        </p:nvSpPr>
        <p:spPr>
          <a:xfrm>
            <a:off x="838200" y="572574"/>
            <a:ext cx="10515600" cy="11181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" name="Google Shape;32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3" name="Google Shape;33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" name="Google Shape;34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082182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11FF8C-6940-BC43-AEED-4A61783889F4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715036-04B1-3C43-8773-5E35BEFA4497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EA2F61-4B2E-AA4D-AF11-55A8722EC18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6123812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D6A4563-3D12-5743-98EE-FEFAFDA492E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3295650"/>
            <a:ext cx="12192000" cy="3562350"/>
          </a:xfrm>
          <a:prstGeom prst="rect">
            <a:avLst/>
          </a:prstGeom>
        </p:spPr>
      </p:pic>
      <p:sp>
        <p:nvSpPr>
          <p:cNvPr id="36" name="Google Shape;36;p4"/>
          <p:cNvSpPr txBox="1">
            <a:spLocks noGrp="1"/>
          </p:cNvSpPr>
          <p:nvPr>
            <p:ph type="title"/>
          </p:nvPr>
        </p:nvSpPr>
        <p:spPr>
          <a:xfrm>
            <a:off x="831850" y="130968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6000"/>
              <a:buFont typeface="Calibri"/>
              <a:buNone/>
              <a:defRPr sz="6000" b="1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sp>
        <p:nvSpPr>
          <p:cNvPr id="37" name="Google Shape;37;p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38" name="Google Shape;38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lang="en-VN" dirty="0"/>
          </a:p>
        </p:txBody>
      </p:sp>
      <p:sp>
        <p:nvSpPr>
          <p:cNvPr id="39" name="Google Shape;39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lang="en-VN"/>
          </a:p>
        </p:txBody>
      </p:sp>
      <p:sp>
        <p:nvSpPr>
          <p:cNvPr id="40" name="Google Shape;40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altLang="ja-JP" smtClean="0"/>
              <a:pPr/>
              <a:t>‹#›</a:t>
            </a:fld>
            <a:endParaRPr lang="ja-JP" alt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8A2C6BF-2C8A-814A-867E-E27D467609D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365043" y="4532313"/>
            <a:ext cx="1751134" cy="151764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5"/>
          <p:cNvSpPr txBox="1">
            <a:spLocks noGrp="1"/>
          </p:cNvSpPr>
          <p:nvPr>
            <p:ph type="title"/>
          </p:nvPr>
        </p:nvSpPr>
        <p:spPr>
          <a:xfrm>
            <a:off x="838200" y="572574"/>
            <a:ext cx="10515600" cy="11181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1" name="Google Shape;51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Google Shape;52;p5"/>
          <p:cNvSpPr txBox="1">
            <a:spLocks noGrp="1"/>
          </p:cNvSpPr>
          <p:nvPr>
            <p:ph type="body" idx="2"/>
          </p:nvPr>
        </p:nvSpPr>
        <p:spPr>
          <a:xfrm>
            <a:off x="6172199" y="1840847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  <p:sp>
        <p:nvSpPr>
          <p:cNvPr id="56" name="Google Shape;56;p5"/>
          <p:cNvSpPr txBox="1"/>
          <p:nvPr/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rPr>
              <a:t>9/26/16</a:t>
            </a:r>
            <a:endParaRPr sz="1200" b="0" i="0" u="none" strike="noStrike" cap="none">
              <a:solidFill>
                <a:srgbClr val="2E75B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" name="Google Shape;57;p5"/>
          <p:cNvSpPr txBox="1"/>
          <p:nvPr/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6"/>
          <p:cNvSpPr txBox="1">
            <a:spLocks noGrp="1"/>
          </p:cNvSpPr>
          <p:nvPr>
            <p:ph type="title"/>
          </p:nvPr>
        </p:nvSpPr>
        <p:spPr>
          <a:xfrm>
            <a:off x="839788" y="559432"/>
            <a:ext cx="10515600" cy="11312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3" name="Google Shape;63;p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Google Shape;65;p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6" name="Google Shape;66;p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" name="Google Shape;67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Google Shape;68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9" name="Google Shape;69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7"/>
          <p:cNvSpPr txBox="1">
            <a:spLocks noGrp="1"/>
          </p:cNvSpPr>
          <p:nvPr>
            <p:ph type="title"/>
          </p:nvPr>
        </p:nvSpPr>
        <p:spPr>
          <a:xfrm>
            <a:off x="838200" y="559875"/>
            <a:ext cx="10515600" cy="11414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0" name="Google Shape;80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1" name="Google Shape;81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2" name="Google Shape;82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3200"/>
              <a:buFont typeface="Calibri"/>
              <a:buNone/>
              <a:defRPr sz="3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9" name="Google Shape;99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0" name="Google Shape;100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1" name="Google Shape;101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2" name="Google Shape;102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3" name="Google Shape;103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1"/>
          <p:cNvSpPr txBox="1">
            <a:spLocks noGrp="1"/>
          </p:cNvSpPr>
          <p:nvPr>
            <p:ph type="title"/>
          </p:nvPr>
        </p:nvSpPr>
        <p:spPr>
          <a:xfrm>
            <a:off x="838200" y="576072"/>
            <a:ext cx="10515600" cy="1114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23" name="Google Shape;123;p1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4" name="Google Shape;124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5" name="Google Shape;125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6" name="Google Shape;126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34" name="Google Shape;134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5" name="Google Shape;135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6" name="Google Shape;136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7" name="Google Shape;137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tif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576072"/>
            <a:ext cx="10515600" cy="1114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D8E85B2-5CEB-6C49-9F90-8019DAE5E8A2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1222206" y="55989"/>
            <a:ext cx="843715" cy="820690"/>
          </a:xfrm>
          <a:prstGeom prst="rect">
            <a:avLst/>
          </a:prstGeom>
        </p:spPr>
      </p:pic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B08B3626-A98F-9148-94F4-CFF161DB9500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8931908" y="30790"/>
            <a:ext cx="2290298" cy="820690"/>
          </a:xfrm>
          <a:prstGeom prst="rect">
            <a:avLst/>
          </a:prstGeom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60" r:id="rId2"/>
    <p:sldLayoutId id="2147483650" r:id="rId3"/>
    <p:sldLayoutId id="2147483651" r:id="rId4"/>
    <p:sldLayoutId id="2147483652" r:id="rId5"/>
    <p:sldLayoutId id="2147483653" r:id="rId6"/>
    <p:sldLayoutId id="2147483655" r:id="rId7"/>
    <p:sldLayoutId id="2147483657" r:id="rId8"/>
    <p:sldLayoutId id="2147483658" r:id="rId9"/>
    <p:sldLayoutId id="2147483661" r:id="rId10"/>
    <p:sldLayoutId id="2147483662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codepen.io/reactjs/pen/VrEbjE?editors=1000" TargetMode="Externa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facebook.github.io/relay/docs/en/fragment-container.html" TargetMode="External"/><Relationship Id="rId2" Type="http://schemas.openxmlformats.org/officeDocument/2006/relationships/hyperlink" Target="https://github.com/reduxjs/react-redux/blob/master/docs/api/connect.md#connect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redux.js.org/api/compose" TargetMode="External"/><Relationship Id="rId2" Type="http://schemas.openxmlformats.org/officeDocument/2006/relationships/hyperlink" Target="https://lodash.com/docs/#flowRight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ramdajs.com/docs/#compose" TargetMode="Externa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facebook/react-devtools" TargetMode="Externa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s://reactjs.org/docs/reconciliation.html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reactjs.org/docs/fragments.html#short-syntax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ridgway/hoist-non-react-statics" TargetMode="Externa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hyperlink" Target="https://reactjs.org/docs/forwarding-refs.html" TargetMode="Externa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reactjs.org/docs/getting-started.html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react-redux.js.org/introduction/quick-start" TargetMode="External"/><Relationship Id="rId4" Type="http://schemas.openxmlformats.org/officeDocument/2006/relationships/hyperlink" Target="https://redux.js.org/introduction/getting-started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3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7723414" cy="2020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6000"/>
              <a:buFont typeface="Calibri"/>
              <a:buNone/>
            </a:pPr>
            <a:r>
              <a:rPr lang="vi-VN" altLang="ja-JP" dirty="0">
                <a:solidFill>
                  <a:schemeClr val="accent6"/>
                </a:solidFill>
              </a:rPr>
              <a:t>React </a:t>
            </a:r>
            <a:r>
              <a:rPr lang="vi-VN" altLang="ja-JP" dirty="0"/>
              <a:t>JS</a:t>
            </a:r>
            <a:endParaRPr sz="6000" b="0" i="0" u="none" strike="noStrike" cap="none" dirty="0">
              <a:solidFill>
                <a:srgbClr val="2E75B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p13"/>
          <p:cNvSpPr txBox="1">
            <a:spLocks noGrp="1"/>
          </p:cNvSpPr>
          <p:nvPr>
            <p:ph type="subTitle" idx="1"/>
          </p:nvPr>
        </p:nvSpPr>
        <p:spPr>
          <a:xfrm>
            <a:off x="555812" y="4700649"/>
            <a:ext cx="7004317" cy="2020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 pitchFamily="34" charset="0"/>
              <a:buChar char="•"/>
            </a:pPr>
            <a:r>
              <a:rPr lang="vi-VN" altLang="ja-JP" dirty="0">
                <a:solidFill>
                  <a:schemeClr val="tx1"/>
                </a:solidFill>
              </a:rPr>
              <a:t>Main concepts</a:t>
            </a:r>
          </a:p>
          <a:p>
            <a:pPr marL="342900" marR="0" lvl="0" indent="-3429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 pitchFamily="34" charset="0"/>
              <a:buChar char="•"/>
            </a:pPr>
            <a:r>
              <a:rPr lang="vi-VN" dirty="0">
                <a:solidFill>
                  <a:schemeClr val="tx1"/>
                </a:solidFill>
              </a:rPr>
              <a:t>Advanced guides</a:t>
            </a:r>
          </a:p>
          <a:p>
            <a:pPr marL="342900" marR="0" lvl="0" indent="-3429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 pitchFamily="34" charset="0"/>
              <a:buChar char="•"/>
            </a:pPr>
            <a:r>
              <a:rPr lang="vi-VN" dirty="0">
                <a:solidFill>
                  <a:schemeClr val="tx1"/>
                </a:solidFill>
              </a:rPr>
              <a:t>Hooks</a:t>
            </a:r>
          </a:p>
          <a:p>
            <a:pPr marL="342900" marR="0" lvl="0" indent="-3429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 pitchFamily="34" charset="0"/>
              <a:buChar char="•"/>
            </a:pPr>
            <a:r>
              <a:rPr lang="vi-VN" dirty="0">
                <a:solidFill>
                  <a:schemeClr val="tx1"/>
                </a:solidFill>
              </a:rPr>
              <a:t>React Redux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80BC7BB-0339-174A-91FE-D65B4AB6D4A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1</a:t>
            </a:fld>
            <a:endParaRPr lang="ja-JP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43EE63-C644-E947-A1C2-EA28D909849C}"/>
              </a:ext>
            </a:extLst>
          </p:cNvPr>
          <p:cNvSpPr txBox="1"/>
          <p:nvPr/>
        </p:nvSpPr>
        <p:spPr>
          <a:xfrm>
            <a:off x="681318" y="2922492"/>
            <a:ext cx="528917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- Read document before going to class</a:t>
            </a:r>
          </a:p>
          <a:p>
            <a:r>
              <a:rPr lang="en-US" sz="2000" dirty="0">
                <a:solidFill>
                  <a:schemeClr val="bg1"/>
                </a:solidFill>
              </a:rPr>
              <a:t>- Practice under the instructor of teacher</a:t>
            </a:r>
          </a:p>
          <a:p>
            <a:r>
              <a:rPr lang="en-US" sz="2000" dirty="0">
                <a:solidFill>
                  <a:schemeClr val="bg1"/>
                </a:solidFill>
              </a:rPr>
              <a:t>- Evaluate by the projects</a:t>
            </a:r>
            <a:endParaRPr lang="en-VN" sz="2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25968E9-038B-4D43-A934-6CEDC581598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10</a:t>
            </a:fld>
            <a:endParaRPr lang="ja-JP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F95A93-2A22-2C4A-8F35-6356EED07D91}"/>
              </a:ext>
            </a:extLst>
          </p:cNvPr>
          <p:cNvSpPr txBox="1"/>
          <p:nvPr/>
        </p:nvSpPr>
        <p:spPr>
          <a:xfrm>
            <a:off x="457200" y="653143"/>
            <a:ext cx="441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Keyed Fragments</a:t>
            </a:r>
            <a:endParaRPr lang="en-VN" sz="2400" b="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B6C685E-0323-BB47-8677-48AFD5EBD7A5}"/>
              </a:ext>
            </a:extLst>
          </p:cNvPr>
          <p:cNvSpPr/>
          <p:nvPr/>
        </p:nvSpPr>
        <p:spPr>
          <a:xfrm>
            <a:off x="776287" y="1416606"/>
            <a:ext cx="1068228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1200"/>
              </a:spcAft>
            </a:pP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Fragments declared with the explicit </a:t>
            </a:r>
            <a:r>
              <a:rPr lang="en-US" sz="2000" dirty="0">
                <a:solidFill>
                  <a:schemeClr val="tx1"/>
                </a:solidFill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en-US" sz="2000" dirty="0" err="1">
                <a:solidFill>
                  <a:schemeClr val="tx1"/>
                </a:solidFill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React.Fragment</a:t>
            </a:r>
            <a:r>
              <a:rPr lang="en-US" sz="2000" dirty="0">
                <a:solidFill>
                  <a:schemeClr val="tx1"/>
                </a:solidFill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syntax may have keys. A use case for this is mapping a collection to an array of fragments — for example, to create a description list:</a:t>
            </a:r>
            <a:endParaRPr lang="en-VN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312F616-DD3F-4242-A84B-546158D6878F}"/>
              </a:ext>
            </a:extLst>
          </p:cNvPr>
          <p:cNvSpPr/>
          <p:nvPr/>
        </p:nvSpPr>
        <p:spPr>
          <a:xfrm>
            <a:off x="1047750" y="2734067"/>
            <a:ext cx="5453063" cy="369331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F2590C"/>
                </a:solidFill>
                <a:latin typeface="var(--font-monospace)"/>
              </a:rPr>
              <a:t>function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</a:t>
            </a:r>
            <a:r>
              <a:rPr lang="en-US" sz="1800" dirty="0">
                <a:solidFill>
                  <a:srgbClr val="41A6D9"/>
                </a:solidFill>
                <a:latin typeface="var(--font-monospace)"/>
              </a:rPr>
              <a:t>Glossary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(props) {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</a:t>
            </a:r>
            <a:r>
              <a:rPr lang="en-US" sz="1800" dirty="0">
                <a:solidFill>
                  <a:srgbClr val="F2590C"/>
                </a:solidFill>
                <a:latin typeface="var(--font-monospace)"/>
              </a:rPr>
              <a:t>return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(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&lt;dl&gt;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  {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props.items.map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(item =&gt; (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    </a:t>
            </a:r>
            <a:r>
              <a:rPr lang="en-US" sz="1800" i="1" dirty="0">
                <a:solidFill>
                  <a:srgbClr val="ABB0B6"/>
                </a:solidFill>
                <a:latin typeface="var(--font-monospace)"/>
              </a:rPr>
              <a:t>// Without the `key`, React will fire a key warning</a:t>
            </a:r>
            <a:endParaRPr lang="en-US" sz="1800" dirty="0">
              <a:solidFill>
                <a:srgbClr val="5C6773"/>
              </a:solidFill>
              <a:latin typeface="var(--font-monospace)"/>
            </a:endParaRP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    &lt;</a:t>
            </a:r>
            <a:r>
              <a:rPr lang="en-US" sz="1800" dirty="0" err="1">
                <a:solidFill>
                  <a:srgbClr val="41A6D9"/>
                </a:solidFill>
                <a:latin typeface="var(--font-monospace)"/>
              </a:rPr>
              <a:t>React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.</a:t>
            </a:r>
            <a:r>
              <a:rPr lang="en-US" sz="1800" dirty="0" err="1">
                <a:solidFill>
                  <a:srgbClr val="41A6D9"/>
                </a:solidFill>
                <a:latin typeface="var(--font-monospace)"/>
              </a:rPr>
              <a:t>Fragment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key={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item.id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}&gt;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      &lt;dt&gt;{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item.term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}&lt;/dt&gt;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      &lt;dd&gt;{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item.description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}&lt;/dd&gt;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    &lt;/</a:t>
            </a:r>
            <a:r>
              <a:rPr lang="en-US" sz="1800" dirty="0" err="1">
                <a:solidFill>
                  <a:srgbClr val="41A6D9"/>
                </a:solidFill>
                <a:latin typeface="var(--font-monospace)"/>
              </a:rPr>
              <a:t>React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.</a:t>
            </a:r>
            <a:r>
              <a:rPr lang="en-US" sz="1800" dirty="0" err="1">
                <a:solidFill>
                  <a:srgbClr val="41A6D9"/>
                </a:solidFill>
                <a:latin typeface="var(--font-monospace)"/>
              </a:rPr>
              <a:t>Fragment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&gt;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  ))}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&lt;/dl&gt;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);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}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B1911BF-CCF8-154A-B6B7-89C551F1D2FC}"/>
              </a:ext>
            </a:extLst>
          </p:cNvPr>
          <p:cNvSpPr/>
          <p:nvPr/>
        </p:nvSpPr>
        <p:spPr>
          <a:xfrm>
            <a:off x="7143750" y="3656290"/>
            <a:ext cx="46101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1200"/>
              </a:spcAft>
            </a:pPr>
            <a:r>
              <a:rPr lang="en-US" sz="2000" dirty="0">
                <a:solidFill>
                  <a:schemeClr val="tx1"/>
                </a:solidFill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key</a:t>
            </a: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is the only attribute that can be passed to Fragment. In the future, they may add support for additional attributes, such as event handlers.</a:t>
            </a:r>
            <a:endParaRPr lang="en-VN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35372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843A8-7F2F-904D-AFCF-C201BF65D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Live Demo</a:t>
            </a:r>
            <a:endParaRPr lang="en-V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A9673F6-71FE-6B4D-AA12-1E9785291C3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11</a:t>
            </a:fld>
            <a:endParaRPr lang="ja-JP" alt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1BD4190-BA2A-AC4A-96D2-BC7472E5194E}"/>
              </a:ext>
            </a:extLst>
          </p:cNvPr>
          <p:cNvSpPr/>
          <p:nvPr/>
        </p:nvSpPr>
        <p:spPr>
          <a:xfrm>
            <a:off x="1959202" y="2789336"/>
            <a:ext cx="749115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1200"/>
              </a:spcAft>
            </a:pP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 can try out the new JSX fragment syntax with </a:t>
            </a:r>
            <a:r>
              <a:rPr lang="en-US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 </a:t>
            </a:r>
            <a:r>
              <a:rPr lang="en-US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CodePen</a:t>
            </a: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VN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27264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1936225-03E9-6841-8AA9-C5C6640D3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618" y="1309688"/>
            <a:ext cx="10834832" cy="2852737"/>
          </a:xfrm>
        </p:spPr>
        <p:txBody>
          <a:bodyPr/>
          <a:lstStyle/>
          <a:p>
            <a:r>
              <a:rPr lang="en-US" dirty="0"/>
              <a:t>Higher-Order Components</a:t>
            </a:r>
            <a:endParaRPr lang="en-V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08B5A3-6091-7440-814F-23FD2DEEB0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1365" y="4571534"/>
            <a:ext cx="8331471" cy="2268537"/>
          </a:xfrm>
        </p:spPr>
        <p:txBody>
          <a:bodyPr numCol="2"/>
          <a:lstStyle/>
          <a:p>
            <a:pPr marL="5715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/>
              <a:t>Use HOCs For Cross-Cutting Concerns</a:t>
            </a:r>
          </a:p>
          <a:p>
            <a:pPr marL="5715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/>
              <a:t>Don’t Mutate the Original Component. Use Composition.</a:t>
            </a:r>
          </a:p>
          <a:p>
            <a:pPr marL="5715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/>
              <a:t>Convention</a:t>
            </a:r>
          </a:p>
          <a:p>
            <a:pPr marL="5715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/>
              <a:t>Caveats</a:t>
            </a:r>
            <a:endParaRPr lang="en-VN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13C605-9850-334D-9ECB-8C6DB581729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12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5183436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56FEF3-A1F9-B249-A9BD-F11C951B298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ja-JP" smtClean="0"/>
              <a:pPr/>
              <a:t>13</a:t>
            </a:fld>
            <a:endParaRPr lang="ja-JP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CFECF59-AD2D-004E-B11A-031B7A18FCF9}"/>
              </a:ext>
            </a:extLst>
          </p:cNvPr>
          <p:cNvSpPr/>
          <p:nvPr/>
        </p:nvSpPr>
        <p:spPr>
          <a:xfrm>
            <a:off x="1943100" y="2341899"/>
            <a:ext cx="830580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solidFill>
                  <a:srgbClr val="6D6D6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higher-order component (HOC) is an advanced technique in React for reusing component logic.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solidFill>
                  <a:srgbClr val="6D6D6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HOCs are not part of the React API, per se.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solidFill>
                  <a:srgbClr val="6D6D6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They are a pattern that emerges from </a:t>
            </a:r>
            <a:r>
              <a:rPr lang="en-US" sz="2000" dirty="0" err="1">
                <a:solidFill>
                  <a:srgbClr val="6D6D6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React’s</a:t>
            </a:r>
            <a:r>
              <a:rPr lang="en-US" sz="2000" dirty="0">
                <a:solidFill>
                  <a:srgbClr val="6D6D6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compositional nature.</a:t>
            </a:r>
            <a:endParaRPr lang="en-VN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01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2A9D4D9-3AF3-7E48-B90D-5E3EC18DAE2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14</a:t>
            </a:fld>
            <a:endParaRPr lang="ja-JP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2EBA87D-3FC7-794B-9FCC-6BDFE570572E}"/>
              </a:ext>
            </a:extLst>
          </p:cNvPr>
          <p:cNvSpPr/>
          <p:nvPr/>
        </p:nvSpPr>
        <p:spPr>
          <a:xfrm>
            <a:off x="704850" y="1124277"/>
            <a:ext cx="1064895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1200"/>
              </a:spcAft>
            </a:pP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Concretely, </a:t>
            </a:r>
            <a:r>
              <a:rPr lang="en-US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higher-order component is a function that takes a component and returns a new component</a:t>
            </a: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VN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549ACE0-4FAA-D447-83D6-DEA082E1D37F}"/>
              </a:ext>
            </a:extLst>
          </p:cNvPr>
          <p:cNvSpPr/>
          <p:nvPr/>
        </p:nvSpPr>
        <p:spPr>
          <a:xfrm>
            <a:off x="1161125" y="2178379"/>
            <a:ext cx="7449475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F2590C"/>
                </a:solidFill>
                <a:latin typeface="var(--font-monospace)"/>
              </a:rPr>
              <a:t>const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</a:t>
            </a:r>
            <a:r>
              <a:rPr lang="en-US" sz="1800" dirty="0" err="1">
                <a:solidFill>
                  <a:srgbClr val="41A6D9"/>
                </a:solidFill>
                <a:latin typeface="var(--font-monospace)"/>
              </a:rPr>
              <a:t>EnhancedComponent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= 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higherOrderComponent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(</a:t>
            </a:r>
            <a:r>
              <a:rPr lang="en-US" sz="1800" dirty="0" err="1">
                <a:solidFill>
                  <a:srgbClr val="41A6D9"/>
                </a:solidFill>
                <a:latin typeface="var(--font-monospace)"/>
              </a:rPr>
              <a:t>WrappedComponent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);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C30133D-88AC-5042-BFDD-E3AEBCB77507}"/>
              </a:ext>
            </a:extLst>
          </p:cNvPr>
          <p:cNvSpPr/>
          <p:nvPr/>
        </p:nvSpPr>
        <p:spPr>
          <a:xfrm>
            <a:off x="819149" y="2893928"/>
            <a:ext cx="10139363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1200"/>
              </a:spcAft>
            </a:pP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Whereas a component transforms props into UI, a higher-order component transforms a component into another component.</a:t>
            </a:r>
          </a:p>
          <a:p>
            <a:pPr>
              <a:spcBef>
                <a:spcPts val="600"/>
              </a:spcBef>
              <a:spcAft>
                <a:spcPts val="1200"/>
              </a:spcAft>
            </a:pP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HOCs are common in third-party React libraries, such as </a:t>
            </a:r>
            <a:r>
              <a:rPr lang="en-US" sz="2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Redux’s</a:t>
            </a: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connect</a:t>
            </a: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and Relay’s </a:t>
            </a: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createFragmentContainer</a:t>
            </a: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>
              <a:spcBef>
                <a:spcPts val="600"/>
              </a:spcBef>
              <a:spcAft>
                <a:spcPts val="1200"/>
              </a:spcAft>
            </a:pP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this section, we’ll discuss why higher-order components are useful, and how to write your own.</a:t>
            </a:r>
          </a:p>
        </p:txBody>
      </p:sp>
    </p:spTree>
    <p:extLst>
      <p:ext uri="{BB962C8B-B14F-4D97-AF65-F5344CB8AC3E}">
        <p14:creationId xmlns:p14="http://schemas.microsoft.com/office/powerpoint/2010/main" val="4452622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EFC7B3-CBFD-1347-80C7-580497EB82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HOCs For Cross-Cutting Concerns</a:t>
            </a:r>
            <a:endParaRPr lang="en-V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1E3933-DFD1-6B47-99E0-B82F1C5E64B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ja-JP" smtClean="0"/>
              <a:pPr/>
              <a:t>15</a:t>
            </a:fld>
            <a:endParaRPr lang="ja-JP" alt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2715CF5-0A34-D746-9ABE-1A3D847A1A2A}"/>
              </a:ext>
            </a:extLst>
          </p:cNvPr>
          <p:cNvSpPr/>
          <p:nvPr/>
        </p:nvSpPr>
        <p:spPr>
          <a:xfrm>
            <a:off x="435769" y="1701321"/>
            <a:ext cx="11320462" cy="15542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1200"/>
              </a:spcAft>
            </a:pP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Components are the primary unit of code reuse in React. However, you’ll find that some patterns aren’t a straightforward fit for traditional components.</a:t>
            </a:r>
          </a:p>
          <a:p>
            <a:pPr>
              <a:spcBef>
                <a:spcPts val="600"/>
              </a:spcBef>
              <a:spcAft>
                <a:spcPts val="1200"/>
              </a:spcAft>
            </a:pP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example, say you have a </a:t>
            </a:r>
            <a:r>
              <a:rPr lang="en-US" sz="2000" dirty="0" err="1">
                <a:solidFill>
                  <a:schemeClr val="tx1"/>
                </a:solidFill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CommentList</a:t>
            </a: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component that subscribes to an external data source to render a list of comments: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11A72A8-6819-2848-B6B8-291C0F81FECF}"/>
              </a:ext>
            </a:extLst>
          </p:cNvPr>
          <p:cNvSpPr/>
          <p:nvPr/>
        </p:nvSpPr>
        <p:spPr>
          <a:xfrm>
            <a:off x="838200" y="3864017"/>
            <a:ext cx="6096000" cy="258532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spAutoFit/>
          </a:bodyPr>
          <a:lstStyle/>
          <a:p>
            <a:r>
              <a:rPr lang="en-US" sz="1800" dirty="0">
                <a:solidFill>
                  <a:srgbClr val="F2590C"/>
                </a:solidFill>
                <a:latin typeface="var(--font-monospace)"/>
              </a:rPr>
              <a:t>class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</a:t>
            </a:r>
            <a:r>
              <a:rPr lang="en-US" sz="1800" dirty="0" err="1">
                <a:solidFill>
                  <a:srgbClr val="41A6D9"/>
                </a:solidFill>
                <a:latin typeface="var(--font-monospace)"/>
              </a:rPr>
              <a:t>CommentList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</a:t>
            </a:r>
            <a:r>
              <a:rPr lang="en-US" sz="1800" dirty="0">
                <a:solidFill>
                  <a:srgbClr val="F2590C"/>
                </a:solidFill>
                <a:latin typeface="var(--font-monospace)"/>
              </a:rPr>
              <a:t>extends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</a:t>
            </a:r>
            <a:r>
              <a:rPr lang="en-US" sz="1800" dirty="0" err="1">
                <a:solidFill>
                  <a:srgbClr val="41A6D9"/>
                </a:solidFill>
                <a:latin typeface="var(--font-monospace)"/>
              </a:rPr>
              <a:t>React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.</a:t>
            </a:r>
            <a:r>
              <a:rPr lang="en-US" sz="1800" dirty="0" err="1">
                <a:solidFill>
                  <a:srgbClr val="41A6D9"/>
                </a:solidFill>
                <a:latin typeface="var(--font-monospace)"/>
              </a:rPr>
              <a:t>Component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{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</a:t>
            </a:r>
            <a:r>
              <a:rPr lang="en-US" sz="1800" dirty="0">
                <a:solidFill>
                  <a:srgbClr val="F2590C"/>
                </a:solidFill>
                <a:latin typeface="var(--font-monospace)"/>
              </a:rPr>
              <a:t>constructor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(props) {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</a:t>
            </a:r>
            <a:r>
              <a:rPr lang="en-US" sz="1800" dirty="0">
                <a:solidFill>
                  <a:srgbClr val="F2590C"/>
                </a:solidFill>
                <a:latin typeface="var(--font-monospace)"/>
              </a:rPr>
              <a:t>super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(props);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</a:t>
            </a:r>
            <a:r>
              <a:rPr lang="en-US" sz="1800" dirty="0" err="1">
                <a:solidFill>
                  <a:srgbClr val="F2590C"/>
                </a:solidFill>
                <a:latin typeface="var(--font-monospace)"/>
              </a:rPr>
              <a:t>this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.handleChange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= </a:t>
            </a:r>
            <a:r>
              <a:rPr lang="en-US" sz="1800" dirty="0" err="1">
                <a:solidFill>
                  <a:srgbClr val="F2590C"/>
                </a:solidFill>
                <a:latin typeface="var(--font-monospace)"/>
              </a:rPr>
              <a:t>this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.handleChange.bind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(</a:t>
            </a:r>
            <a:r>
              <a:rPr lang="en-US" sz="1800" dirty="0">
                <a:solidFill>
                  <a:srgbClr val="F2590C"/>
                </a:solidFill>
                <a:latin typeface="var(--font-monospace)"/>
              </a:rPr>
              <a:t>this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);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</a:t>
            </a:r>
            <a:r>
              <a:rPr lang="en-US" sz="1800" dirty="0" err="1">
                <a:solidFill>
                  <a:srgbClr val="F2590C"/>
                </a:solidFill>
                <a:latin typeface="var(--font-monospace)"/>
              </a:rPr>
              <a:t>this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.state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= {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  </a:t>
            </a:r>
            <a:r>
              <a:rPr lang="en-US" sz="1800" i="1" dirty="0">
                <a:solidFill>
                  <a:srgbClr val="ABB0B6"/>
                </a:solidFill>
                <a:latin typeface="var(--font-monospace)"/>
              </a:rPr>
              <a:t>// "</a:t>
            </a:r>
            <a:r>
              <a:rPr lang="en-US" sz="1800" i="1" dirty="0" err="1">
                <a:solidFill>
                  <a:srgbClr val="ABB0B6"/>
                </a:solidFill>
                <a:latin typeface="var(--font-monospace)"/>
              </a:rPr>
              <a:t>DataSource</a:t>
            </a:r>
            <a:r>
              <a:rPr lang="en-US" sz="1800" i="1" dirty="0">
                <a:solidFill>
                  <a:srgbClr val="ABB0B6"/>
                </a:solidFill>
                <a:latin typeface="var(--font-monospace)"/>
              </a:rPr>
              <a:t>" is some global data source</a:t>
            </a:r>
            <a:endParaRPr lang="en-US" sz="1800" dirty="0">
              <a:solidFill>
                <a:srgbClr val="5C6773"/>
              </a:solidFill>
              <a:latin typeface="var(--font-monospace)"/>
            </a:endParaRP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  comments: </a:t>
            </a:r>
            <a:r>
              <a:rPr lang="en-US" sz="1800" dirty="0" err="1">
                <a:solidFill>
                  <a:srgbClr val="41A6D9"/>
                </a:solidFill>
                <a:latin typeface="var(--font-monospace)"/>
              </a:rPr>
              <a:t>DataSource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.getComments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()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};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}</a:t>
            </a:r>
          </a:p>
        </p:txBody>
      </p:sp>
    </p:spTree>
    <p:extLst>
      <p:ext uri="{BB962C8B-B14F-4D97-AF65-F5344CB8AC3E}">
        <p14:creationId xmlns:p14="http://schemas.microsoft.com/office/powerpoint/2010/main" val="20839493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0A9EF1-38C5-364C-8077-7A2294B558C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16</a:t>
            </a:fld>
            <a:endParaRPr lang="ja-JP" alt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CC5D42A-F433-7249-B914-3315195E331A}"/>
              </a:ext>
            </a:extLst>
          </p:cNvPr>
          <p:cNvSpPr/>
          <p:nvPr/>
        </p:nvSpPr>
        <p:spPr>
          <a:xfrm>
            <a:off x="838200" y="74829"/>
            <a:ext cx="6096000" cy="674030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spAutoFit/>
          </a:bodyPr>
          <a:lstStyle/>
          <a:p>
            <a:r>
              <a:rPr lang="en-US" sz="1600" dirty="0">
                <a:solidFill>
                  <a:srgbClr val="5C6773"/>
                </a:solidFill>
                <a:latin typeface="var(--font-monospace)"/>
              </a:rPr>
              <a:t>  </a:t>
            </a:r>
            <a:r>
              <a:rPr lang="en-US" sz="1600" dirty="0" err="1">
                <a:solidFill>
                  <a:srgbClr val="5C6773"/>
                </a:solidFill>
                <a:latin typeface="var(--font-monospace)"/>
              </a:rPr>
              <a:t>componentDidMount</a:t>
            </a:r>
            <a:r>
              <a:rPr lang="en-US" sz="1600" dirty="0">
                <a:solidFill>
                  <a:srgbClr val="5C6773"/>
                </a:solidFill>
                <a:latin typeface="var(--font-monospace)"/>
              </a:rPr>
              <a:t>() {</a:t>
            </a:r>
          </a:p>
          <a:p>
            <a:r>
              <a:rPr lang="en-US" sz="1600" dirty="0">
                <a:solidFill>
                  <a:srgbClr val="5C6773"/>
                </a:solidFill>
                <a:latin typeface="var(--font-monospace)"/>
              </a:rPr>
              <a:t>    </a:t>
            </a:r>
            <a:r>
              <a:rPr lang="en-US" sz="1600" i="1" dirty="0">
                <a:solidFill>
                  <a:srgbClr val="ABB0B6"/>
                </a:solidFill>
                <a:latin typeface="var(--font-monospace)"/>
              </a:rPr>
              <a:t>// Subscribe to changes</a:t>
            </a:r>
            <a:endParaRPr lang="en-US" sz="1600" dirty="0">
              <a:solidFill>
                <a:srgbClr val="5C6773"/>
              </a:solidFill>
              <a:latin typeface="var(--font-monospace)"/>
            </a:endParaRPr>
          </a:p>
          <a:p>
            <a:r>
              <a:rPr lang="en-US" sz="1600" dirty="0">
                <a:solidFill>
                  <a:srgbClr val="5C6773"/>
                </a:solidFill>
                <a:latin typeface="var(--font-monospace)"/>
              </a:rPr>
              <a:t>    </a:t>
            </a:r>
            <a:r>
              <a:rPr lang="en-US" sz="1600" dirty="0" err="1">
                <a:solidFill>
                  <a:srgbClr val="41A6D9"/>
                </a:solidFill>
                <a:latin typeface="var(--font-monospace)"/>
              </a:rPr>
              <a:t>DataSource</a:t>
            </a:r>
            <a:r>
              <a:rPr lang="en-US" sz="1600" dirty="0" err="1">
                <a:solidFill>
                  <a:srgbClr val="5C6773"/>
                </a:solidFill>
                <a:latin typeface="var(--font-monospace)"/>
              </a:rPr>
              <a:t>.addChangeListener</a:t>
            </a:r>
            <a:r>
              <a:rPr lang="en-US" sz="1600" dirty="0">
                <a:solidFill>
                  <a:srgbClr val="5C6773"/>
                </a:solidFill>
                <a:latin typeface="var(--font-monospace)"/>
              </a:rPr>
              <a:t>(</a:t>
            </a:r>
            <a:r>
              <a:rPr lang="en-US" sz="1600" dirty="0" err="1">
                <a:solidFill>
                  <a:srgbClr val="F2590C"/>
                </a:solidFill>
                <a:latin typeface="var(--font-monospace)"/>
              </a:rPr>
              <a:t>this</a:t>
            </a:r>
            <a:r>
              <a:rPr lang="en-US" sz="1600" dirty="0" err="1">
                <a:solidFill>
                  <a:srgbClr val="5C6773"/>
                </a:solidFill>
                <a:latin typeface="var(--font-monospace)"/>
              </a:rPr>
              <a:t>.handleChange</a:t>
            </a:r>
            <a:r>
              <a:rPr lang="en-US" sz="1600" dirty="0">
                <a:solidFill>
                  <a:srgbClr val="5C6773"/>
                </a:solidFill>
                <a:latin typeface="var(--font-monospace)"/>
              </a:rPr>
              <a:t>);</a:t>
            </a:r>
          </a:p>
          <a:p>
            <a:r>
              <a:rPr lang="en-US" sz="1600" dirty="0">
                <a:solidFill>
                  <a:srgbClr val="5C6773"/>
                </a:solidFill>
                <a:latin typeface="var(--font-monospace)"/>
              </a:rPr>
              <a:t>  }</a:t>
            </a:r>
          </a:p>
          <a:p>
            <a:br>
              <a:rPr lang="en-US" sz="1600" dirty="0">
                <a:solidFill>
                  <a:srgbClr val="5C6773"/>
                </a:solidFill>
                <a:latin typeface="var(--font-monospace)"/>
              </a:rPr>
            </a:br>
            <a:r>
              <a:rPr lang="en-US" sz="1600" dirty="0">
                <a:solidFill>
                  <a:srgbClr val="5C6773"/>
                </a:solidFill>
                <a:latin typeface="var(--font-monospace)"/>
              </a:rPr>
              <a:t>  </a:t>
            </a:r>
            <a:r>
              <a:rPr lang="en-US" sz="1600" dirty="0" err="1">
                <a:solidFill>
                  <a:srgbClr val="5C6773"/>
                </a:solidFill>
                <a:latin typeface="var(--font-monospace)"/>
              </a:rPr>
              <a:t>componentWillUnmount</a:t>
            </a:r>
            <a:r>
              <a:rPr lang="en-US" sz="1600" dirty="0">
                <a:solidFill>
                  <a:srgbClr val="5C6773"/>
                </a:solidFill>
                <a:latin typeface="var(--font-monospace)"/>
              </a:rPr>
              <a:t>() {</a:t>
            </a:r>
          </a:p>
          <a:p>
            <a:r>
              <a:rPr lang="en-US" sz="1600" dirty="0">
                <a:solidFill>
                  <a:srgbClr val="5C6773"/>
                </a:solidFill>
                <a:latin typeface="var(--font-monospace)"/>
              </a:rPr>
              <a:t>    </a:t>
            </a:r>
            <a:r>
              <a:rPr lang="en-US" sz="1600" i="1" dirty="0">
                <a:solidFill>
                  <a:srgbClr val="ABB0B6"/>
                </a:solidFill>
                <a:latin typeface="var(--font-monospace)"/>
              </a:rPr>
              <a:t>// Clean up listener</a:t>
            </a:r>
            <a:endParaRPr lang="en-US" sz="1600" dirty="0">
              <a:solidFill>
                <a:srgbClr val="5C6773"/>
              </a:solidFill>
              <a:latin typeface="var(--font-monospace)"/>
            </a:endParaRPr>
          </a:p>
          <a:p>
            <a:r>
              <a:rPr lang="en-US" sz="1600" dirty="0">
                <a:solidFill>
                  <a:srgbClr val="5C6773"/>
                </a:solidFill>
                <a:latin typeface="var(--font-monospace)"/>
              </a:rPr>
              <a:t>    </a:t>
            </a:r>
            <a:r>
              <a:rPr lang="en-US" sz="1600" dirty="0" err="1">
                <a:solidFill>
                  <a:srgbClr val="41A6D9"/>
                </a:solidFill>
                <a:latin typeface="var(--font-monospace)"/>
              </a:rPr>
              <a:t>DataSource</a:t>
            </a:r>
            <a:r>
              <a:rPr lang="en-US" sz="1600" dirty="0" err="1">
                <a:solidFill>
                  <a:srgbClr val="5C6773"/>
                </a:solidFill>
                <a:latin typeface="var(--font-monospace)"/>
              </a:rPr>
              <a:t>.removeChangeListener</a:t>
            </a:r>
            <a:r>
              <a:rPr lang="en-US" sz="1600" dirty="0">
                <a:solidFill>
                  <a:srgbClr val="5C6773"/>
                </a:solidFill>
                <a:latin typeface="var(--font-monospace)"/>
              </a:rPr>
              <a:t>(</a:t>
            </a:r>
            <a:r>
              <a:rPr lang="en-US" sz="1600" dirty="0" err="1">
                <a:solidFill>
                  <a:srgbClr val="F2590C"/>
                </a:solidFill>
                <a:latin typeface="var(--font-monospace)"/>
              </a:rPr>
              <a:t>this</a:t>
            </a:r>
            <a:r>
              <a:rPr lang="en-US" sz="1600" dirty="0" err="1">
                <a:solidFill>
                  <a:srgbClr val="5C6773"/>
                </a:solidFill>
                <a:latin typeface="var(--font-monospace)"/>
              </a:rPr>
              <a:t>.handleChange</a:t>
            </a:r>
            <a:r>
              <a:rPr lang="en-US" sz="1600" dirty="0">
                <a:solidFill>
                  <a:srgbClr val="5C6773"/>
                </a:solidFill>
                <a:latin typeface="var(--font-monospace)"/>
              </a:rPr>
              <a:t>);</a:t>
            </a:r>
          </a:p>
          <a:p>
            <a:r>
              <a:rPr lang="en-US" sz="1600" dirty="0">
                <a:solidFill>
                  <a:srgbClr val="5C6773"/>
                </a:solidFill>
                <a:latin typeface="var(--font-monospace)"/>
              </a:rPr>
              <a:t>  }</a:t>
            </a:r>
          </a:p>
          <a:p>
            <a:br>
              <a:rPr lang="en-US" sz="1600" dirty="0">
                <a:solidFill>
                  <a:srgbClr val="5C6773"/>
                </a:solidFill>
                <a:latin typeface="var(--font-monospace)"/>
              </a:rPr>
            </a:br>
            <a:r>
              <a:rPr lang="en-US" sz="1600" dirty="0">
                <a:solidFill>
                  <a:srgbClr val="5C6773"/>
                </a:solidFill>
                <a:latin typeface="var(--font-monospace)"/>
              </a:rPr>
              <a:t>  </a:t>
            </a:r>
            <a:r>
              <a:rPr lang="en-US" sz="1600" dirty="0" err="1">
                <a:solidFill>
                  <a:srgbClr val="5C6773"/>
                </a:solidFill>
                <a:latin typeface="var(--font-monospace)"/>
              </a:rPr>
              <a:t>handleChange</a:t>
            </a:r>
            <a:r>
              <a:rPr lang="en-US" sz="1600" dirty="0">
                <a:solidFill>
                  <a:srgbClr val="5C6773"/>
                </a:solidFill>
                <a:latin typeface="var(--font-monospace)"/>
              </a:rPr>
              <a:t>() {</a:t>
            </a:r>
          </a:p>
          <a:p>
            <a:r>
              <a:rPr lang="en-US" sz="1600" dirty="0">
                <a:solidFill>
                  <a:srgbClr val="5C6773"/>
                </a:solidFill>
                <a:latin typeface="var(--font-monospace)"/>
              </a:rPr>
              <a:t>    </a:t>
            </a:r>
            <a:r>
              <a:rPr lang="en-US" sz="1600" i="1" dirty="0">
                <a:solidFill>
                  <a:srgbClr val="ABB0B6"/>
                </a:solidFill>
                <a:latin typeface="var(--font-monospace)"/>
              </a:rPr>
              <a:t>// Update component state whenever the data source changes</a:t>
            </a:r>
            <a:endParaRPr lang="en-US" sz="1600" dirty="0">
              <a:solidFill>
                <a:srgbClr val="5C6773"/>
              </a:solidFill>
              <a:latin typeface="var(--font-monospace)"/>
            </a:endParaRPr>
          </a:p>
          <a:p>
            <a:r>
              <a:rPr lang="en-US" sz="1600" dirty="0">
                <a:solidFill>
                  <a:srgbClr val="5C6773"/>
                </a:solidFill>
                <a:latin typeface="var(--font-monospace)"/>
              </a:rPr>
              <a:t>    </a:t>
            </a:r>
            <a:r>
              <a:rPr lang="en-US" sz="1600" dirty="0" err="1">
                <a:solidFill>
                  <a:srgbClr val="F2590C"/>
                </a:solidFill>
                <a:latin typeface="var(--font-monospace)"/>
              </a:rPr>
              <a:t>this</a:t>
            </a:r>
            <a:r>
              <a:rPr lang="en-US" sz="1600" dirty="0" err="1">
                <a:solidFill>
                  <a:srgbClr val="5C6773"/>
                </a:solidFill>
                <a:latin typeface="var(--font-monospace)"/>
              </a:rPr>
              <a:t>.setState</a:t>
            </a:r>
            <a:r>
              <a:rPr lang="en-US" sz="1600" dirty="0">
                <a:solidFill>
                  <a:srgbClr val="5C6773"/>
                </a:solidFill>
                <a:latin typeface="var(--font-monospace)"/>
              </a:rPr>
              <a:t>({</a:t>
            </a:r>
          </a:p>
          <a:p>
            <a:r>
              <a:rPr lang="en-US" sz="1600" dirty="0">
                <a:solidFill>
                  <a:srgbClr val="5C6773"/>
                </a:solidFill>
                <a:latin typeface="var(--font-monospace)"/>
              </a:rPr>
              <a:t>      comments: </a:t>
            </a:r>
            <a:r>
              <a:rPr lang="en-US" sz="1600" dirty="0" err="1">
                <a:solidFill>
                  <a:srgbClr val="41A6D9"/>
                </a:solidFill>
                <a:latin typeface="var(--font-monospace)"/>
              </a:rPr>
              <a:t>DataSource</a:t>
            </a:r>
            <a:r>
              <a:rPr lang="en-US" sz="1600" dirty="0" err="1">
                <a:solidFill>
                  <a:srgbClr val="5C6773"/>
                </a:solidFill>
                <a:latin typeface="var(--font-monospace)"/>
              </a:rPr>
              <a:t>.getComments</a:t>
            </a:r>
            <a:r>
              <a:rPr lang="en-US" sz="1600" dirty="0">
                <a:solidFill>
                  <a:srgbClr val="5C6773"/>
                </a:solidFill>
                <a:latin typeface="var(--font-monospace)"/>
              </a:rPr>
              <a:t>()</a:t>
            </a:r>
          </a:p>
          <a:p>
            <a:r>
              <a:rPr lang="en-US" sz="1600" dirty="0">
                <a:solidFill>
                  <a:srgbClr val="5C6773"/>
                </a:solidFill>
                <a:latin typeface="var(--font-monospace)"/>
              </a:rPr>
              <a:t>    });</a:t>
            </a:r>
          </a:p>
          <a:p>
            <a:r>
              <a:rPr lang="en-US" sz="1600" dirty="0">
                <a:solidFill>
                  <a:srgbClr val="5C6773"/>
                </a:solidFill>
                <a:latin typeface="var(--font-monospace)"/>
              </a:rPr>
              <a:t>  }</a:t>
            </a:r>
          </a:p>
          <a:p>
            <a:br>
              <a:rPr lang="en-US" sz="1600" dirty="0">
                <a:solidFill>
                  <a:srgbClr val="5C6773"/>
                </a:solidFill>
                <a:latin typeface="var(--font-monospace)"/>
              </a:rPr>
            </a:br>
            <a:r>
              <a:rPr lang="en-US" sz="1600" dirty="0">
                <a:solidFill>
                  <a:srgbClr val="5C6773"/>
                </a:solidFill>
                <a:latin typeface="var(--font-monospace)"/>
              </a:rPr>
              <a:t>  render() {</a:t>
            </a:r>
          </a:p>
          <a:p>
            <a:r>
              <a:rPr lang="en-US" sz="1600" dirty="0">
                <a:solidFill>
                  <a:srgbClr val="5C6773"/>
                </a:solidFill>
                <a:latin typeface="var(--font-monospace)"/>
              </a:rPr>
              <a:t>    </a:t>
            </a:r>
            <a:r>
              <a:rPr lang="en-US" sz="1600" dirty="0">
                <a:solidFill>
                  <a:srgbClr val="F2590C"/>
                </a:solidFill>
                <a:latin typeface="var(--font-monospace)"/>
              </a:rPr>
              <a:t>return</a:t>
            </a:r>
            <a:r>
              <a:rPr lang="en-US" sz="1600" dirty="0">
                <a:solidFill>
                  <a:srgbClr val="5C6773"/>
                </a:solidFill>
                <a:latin typeface="var(--font-monospace)"/>
              </a:rPr>
              <a:t> (</a:t>
            </a:r>
          </a:p>
          <a:p>
            <a:r>
              <a:rPr lang="en-US" sz="1600" dirty="0">
                <a:solidFill>
                  <a:srgbClr val="5C6773"/>
                </a:solidFill>
                <a:latin typeface="var(--font-monospace)"/>
              </a:rPr>
              <a:t>      &lt;div&gt;</a:t>
            </a:r>
          </a:p>
          <a:p>
            <a:r>
              <a:rPr lang="en-US" sz="1600" dirty="0">
                <a:solidFill>
                  <a:srgbClr val="5C6773"/>
                </a:solidFill>
                <a:latin typeface="var(--font-monospace)"/>
              </a:rPr>
              <a:t>        {</a:t>
            </a:r>
            <a:r>
              <a:rPr lang="en-US" sz="1600" dirty="0" err="1">
                <a:solidFill>
                  <a:srgbClr val="F2590C"/>
                </a:solidFill>
                <a:latin typeface="var(--font-monospace)"/>
              </a:rPr>
              <a:t>this</a:t>
            </a:r>
            <a:r>
              <a:rPr lang="en-US" sz="1600" dirty="0" err="1">
                <a:solidFill>
                  <a:srgbClr val="5C6773"/>
                </a:solidFill>
                <a:latin typeface="var(--font-monospace)"/>
              </a:rPr>
              <a:t>.state.comments.map</a:t>
            </a:r>
            <a:r>
              <a:rPr lang="en-US" sz="1600" dirty="0">
                <a:solidFill>
                  <a:srgbClr val="5C6773"/>
                </a:solidFill>
                <a:latin typeface="var(--font-monospace)"/>
              </a:rPr>
              <a:t>((comment) =&gt; (</a:t>
            </a:r>
          </a:p>
          <a:p>
            <a:r>
              <a:rPr lang="en-US" sz="1600" dirty="0">
                <a:solidFill>
                  <a:srgbClr val="5C6773"/>
                </a:solidFill>
                <a:latin typeface="var(--font-monospace)"/>
              </a:rPr>
              <a:t>          &lt;</a:t>
            </a:r>
            <a:r>
              <a:rPr lang="en-US" sz="1600" dirty="0">
                <a:solidFill>
                  <a:srgbClr val="41A6D9"/>
                </a:solidFill>
                <a:latin typeface="var(--font-monospace)"/>
              </a:rPr>
              <a:t>Comment</a:t>
            </a:r>
            <a:r>
              <a:rPr lang="en-US" sz="1600" dirty="0">
                <a:solidFill>
                  <a:srgbClr val="5C6773"/>
                </a:solidFill>
                <a:latin typeface="var(--font-monospace)"/>
              </a:rPr>
              <a:t> comment={comment} key={</a:t>
            </a:r>
            <a:r>
              <a:rPr lang="en-US" sz="1600" dirty="0" err="1">
                <a:solidFill>
                  <a:srgbClr val="5C6773"/>
                </a:solidFill>
                <a:latin typeface="var(--font-monospace)"/>
              </a:rPr>
              <a:t>comment.id</a:t>
            </a:r>
            <a:r>
              <a:rPr lang="en-US" sz="1600" dirty="0">
                <a:solidFill>
                  <a:srgbClr val="5C6773"/>
                </a:solidFill>
                <a:latin typeface="var(--font-monospace)"/>
              </a:rPr>
              <a:t>} /&gt;</a:t>
            </a:r>
          </a:p>
          <a:p>
            <a:r>
              <a:rPr lang="en-US" sz="1600" dirty="0">
                <a:solidFill>
                  <a:srgbClr val="5C6773"/>
                </a:solidFill>
                <a:latin typeface="var(--font-monospace)"/>
              </a:rPr>
              <a:t>        ))}</a:t>
            </a:r>
          </a:p>
          <a:p>
            <a:r>
              <a:rPr lang="en-US" sz="1600" dirty="0">
                <a:solidFill>
                  <a:srgbClr val="5C6773"/>
                </a:solidFill>
                <a:latin typeface="var(--font-monospace)"/>
              </a:rPr>
              <a:t>      &lt;/div&gt;</a:t>
            </a:r>
          </a:p>
          <a:p>
            <a:r>
              <a:rPr lang="en-US" sz="1600" dirty="0">
                <a:solidFill>
                  <a:srgbClr val="5C6773"/>
                </a:solidFill>
                <a:latin typeface="var(--font-monospace)"/>
              </a:rPr>
              <a:t>    );</a:t>
            </a:r>
          </a:p>
          <a:p>
            <a:r>
              <a:rPr lang="en-US" sz="1600" dirty="0">
                <a:solidFill>
                  <a:srgbClr val="5C6773"/>
                </a:solidFill>
                <a:latin typeface="var(--font-monospace)"/>
              </a:rPr>
              <a:t>  }</a:t>
            </a:r>
          </a:p>
          <a:p>
            <a:r>
              <a:rPr lang="en-US" sz="1600" dirty="0">
                <a:solidFill>
                  <a:srgbClr val="5C6773"/>
                </a:solidFill>
                <a:latin typeface="var(--font-monospace)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1337482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4ACFA18-B7FD-734D-8F76-368837C320B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17</a:t>
            </a:fld>
            <a:endParaRPr lang="ja-JP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D76FE12-914F-4441-A119-088FBA47107E}"/>
              </a:ext>
            </a:extLst>
          </p:cNvPr>
          <p:cNvSpPr/>
          <p:nvPr/>
        </p:nvSpPr>
        <p:spPr>
          <a:xfrm>
            <a:off x="726281" y="967116"/>
            <a:ext cx="1073943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1200"/>
              </a:spcAft>
            </a:pP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Later, you write a component for subscribing to a single blog post, which follows a similar pattern:</a:t>
            </a:r>
            <a:endParaRPr lang="en-VN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68827D3-F45E-CD46-B5FE-5639E2E8D265}"/>
              </a:ext>
            </a:extLst>
          </p:cNvPr>
          <p:cNvSpPr/>
          <p:nvPr/>
        </p:nvSpPr>
        <p:spPr>
          <a:xfrm>
            <a:off x="1362075" y="2014597"/>
            <a:ext cx="7424738" cy="45243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F2590C"/>
                </a:solidFill>
                <a:latin typeface="var(--font-monospace)"/>
              </a:rPr>
              <a:t>class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</a:t>
            </a:r>
            <a:r>
              <a:rPr lang="en-US" sz="1800" dirty="0" err="1">
                <a:solidFill>
                  <a:srgbClr val="41A6D9"/>
                </a:solidFill>
                <a:latin typeface="var(--font-monospace)"/>
              </a:rPr>
              <a:t>BlogPost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</a:t>
            </a:r>
            <a:r>
              <a:rPr lang="en-US" sz="1800" dirty="0">
                <a:solidFill>
                  <a:srgbClr val="F2590C"/>
                </a:solidFill>
                <a:latin typeface="var(--font-monospace)"/>
              </a:rPr>
              <a:t>extends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</a:t>
            </a:r>
            <a:r>
              <a:rPr lang="en-US" sz="1800" dirty="0" err="1">
                <a:solidFill>
                  <a:srgbClr val="41A6D9"/>
                </a:solidFill>
                <a:latin typeface="var(--font-monospace)"/>
              </a:rPr>
              <a:t>React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.</a:t>
            </a:r>
            <a:r>
              <a:rPr lang="en-US" sz="1800" dirty="0" err="1">
                <a:solidFill>
                  <a:srgbClr val="41A6D9"/>
                </a:solidFill>
                <a:latin typeface="var(--font-monospace)"/>
              </a:rPr>
              <a:t>Component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{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</a:t>
            </a:r>
            <a:r>
              <a:rPr lang="en-US" sz="1800" dirty="0">
                <a:solidFill>
                  <a:srgbClr val="F2590C"/>
                </a:solidFill>
                <a:latin typeface="var(--font-monospace)"/>
              </a:rPr>
              <a:t>constructor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(props) {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</a:t>
            </a:r>
            <a:r>
              <a:rPr lang="en-US" sz="1800" dirty="0">
                <a:solidFill>
                  <a:srgbClr val="F2590C"/>
                </a:solidFill>
                <a:latin typeface="var(--font-monospace)"/>
              </a:rPr>
              <a:t>super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(props);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</a:t>
            </a:r>
            <a:r>
              <a:rPr lang="en-US" sz="1800" dirty="0" err="1">
                <a:solidFill>
                  <a:srgbClr val="F2590C"/>
                </a:solidFill>
                <a:latin typeface="var(--font-monospace)"/>
              </a:rPr>
              <a:t>this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.handleChange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= </a:t>
            </a:r>
            <a:r>
              <a:rPr lang="en-US" sz="1800" dirty="0" err="1">
                <a:solidFill>
                  <a:srgbClr val="F2590C"/>
                </a:solidFill>
                <a:latin typeface="var(--font-monospace)"/>
              </a:rPr>
              <a:t>this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.handleChange.bind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(</a:t>
            </a:r>
            <a:r>
              <a:rPr lang="en-US" sz="1800" dirty="0">
                <a:solidFill>
                  <a:srgbClr val="F2590C"/>
                </a:solidFill>
                <a:latin typeface="var(--font-monospace)"/>
              </a:rPr>
              <a:t>this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);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</a:t>
            </a:r>
            <a:r>
              <a:rPr lang="en-US" sz="1800" dirty="0" err="1">
                <a:solidFill>
                  <a:srgbClr val="F2590C"/>
                </a:solidFill>
                <a:latin typeface="var(--font-monospace)"/>
              </a:rPr>
              <a:t>this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.state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= {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  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blogPost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: </a:t>
            </a:r>
            <a:r>
              <a:rPr lang="en-US" sz="1800" dirty="0" err="1">
                <a:solidFill>
                  <a:srgbClr val="41A6D9"/>
                </a:solidFill>
                <a:latin typeface="var(--font-monospace)"/>
              </a:rPr>
              <a:t>DataSource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.getBlogPost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(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props.id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)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};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}</a:t>
            </a:r>
          </a:p>
          <a:p>
            <a:br>
              <a:rPr lang="en-US" sz="1800" dirty="0">
                <a:solidFill>
                  <a:srgbClr val="5C6773"/>
                </a:solidFill>
                <a:latin typeface="var(--font-monospace)"/>
              </a:rPr>
            </a:b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componentDidMount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() {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</a:t>
            </a:r>
            <a:r>
              <a:rPr lang="en-US" sz="1800" dirty="0" err="1">
                <a:solidFill>
                  <a:srgbClr val="41A6D9"/>
                </a:solidFill>
                <a:latin typeface="var(--font-monospace)"/>
              </a:rPr>
              <a:t>DataSource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.addChangeListener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(</a:t>
            </a:r>
            <a:r>
              <a:rPr lang="en-US" sz="1800" dirty="0" err="1">
                <a:solidFill>
                  <a:srgbClr val="F2590C"/>
                </a:solidFill>
                <a:latin typeface="var(--font-monospace)"/>
              </a:rPr>
              <a:t>this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.handleChange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);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}</a:t>
            </a:r>
          </a:p>
          <a:p>
            <a:br>
              <a:rPr lang="en-US" sz="1800" dirty="0">
                <a:solidFill>
                  <a:srgbClr val="5C6773"/>
                </a:solidFill>
                <a:latin typeface="var(--font-monospace)"/>
              </a:rPr>
            </a:b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componentWillUnmount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() {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</a:t>
            </a:r>
            <a:r>
              <a:rPr lang="en-US" sz="1800" dirty="0" err="1">
                <a:solidFill>
                  <a:srgbClr val="41A6D9"/>
                </a:solidFill>
                <a:latin typeface="var(--font-monospace)"/>
              </a:rPr>
              <a:t>DataSource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.removeChangeListener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(</a:t>
            </a:r>
            <a:r>
              <a:rPr lang="en-US" sz="1800" dirty="0" err="1">
                <a:solidFill>
                  <a:srgbClr val="F2590C"/>
                </a:solidFill>
                <a:latin typeface="var(--font-monospace)"/>
              </a:rPr>
              <a:t>this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.handleChange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);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}</a:t>
            </a:r>
          </a:p>
        </p:txBody>
      </p:sp>
    </p:spTree>
    <p:extLst>
      <p:ext uri="{BB962C8B-B14F-4D97-AF65-F5344CB8AC3E}">
        <p14:creationId xmlns:p14="http://schemas.microsoft.com/office/powerpoint/2010/main" val="4437705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B829C2E-C088-B04C-A8CA-9A32CE589D4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18</a:t>
            </a:fld>
            <a:endParaRPr lang="ja-JP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4CD1000-FD2E-B343-8530-1DBD17AEDDC2}"/>
              </a:ext>
            </a:extLst>
          </p:cNvPr>
          <p:cNvSpPr/>
          <p:nvPr/>
        </p:nvSpPr>
        <p:spPr>
          <a:xfrm>
            <a:off x="1376363" y="566678"/>
            <a:ext cx="6096000" cy="28623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spAutoFit/>
          </a:bodyPr>
          <a:lstStyle/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handleChange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() {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</a:t>
            </a:r>
            <a:r>
              <a:rPr lang="en-US" sz="1800" dirty="0" err="1">
                <a:solidFill>
                  <a:srgbClr val="F2590C"/>
                </a:solidFill>
                <a:latin typeface="var(--font-monospace)"/>
              </a:rPr>
              <a:t>this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.setState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({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  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blogPost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: </a:t>
            </a:r>
            <a:r>
              <a:rPr lang="en-US" sz="1800" dirty="0" err="1">
                <a:solidFill>
                  <a:srgbClr val="41A6D9"/>
                </a:solidFill>
                <a:latin typeface="var(--font-monospace)"/>
              </a:rPr>
              <a:t>DataSource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.getBlogPost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(</a:t>
            </a:r>
            <a:r>
              <a:rPr lang="en-US" sz="1800" dirty="0" err="1">
                <a:solidFill>
                  <a:srgbClr val="F2590C"/>
                </a:solidFill>
                <a:latin typeface="var(--font-monospace)"/>
              </a:rPr>
              <a:t>this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.props.id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)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});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}</a:t>
            </a:r>
          </a:p>
          <a:p>
            <a:br>
              <a:rPr lang="en-US" sz="1800" dirty="0">
                <a:solidFill>
                  <a:srgbClr val="5C6773"/>
                </a:solidFill>
                <a:latin typeface="var(--font-monospace)"/>
              </a:rPr>
            </a:b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render() {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</a:t>
            </a:r>
            <a:r>
              <a:rPr lang="en-US" sz="1800" dirty="0">
                <a:solidFill>
                  <a:srgbClr val="F2590C"/>
                </a:solidFill>
                <a:latin typeface="var(--font-monospace)"/>
              </a:rPr>
              <a:t>return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&lt;</a:t>
            </a:r>
            <a:r>
              <a:rPr lang="en-US" sz="1800" dirty="0" err="1">
                <a:solidFill>
                  <a:srgbClr val="41A6D9"/>
                </a:solidFill>
                <a:latin typeface="var(--font-monospace)"/>
              </a:rPr>
              <a:t>TextBlock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text={</a:t>
            </a:r>
            <a:r>
              <a:rPr lang="en-US" sz="1800" dirty="0" err="1">
                <a:solidFill>
                  <a:srgbClr val="F2590C"/>
                </a:solidFill>
                <a:latin typeface="var(--font-monospace)"/>
              </a:rPr>
              <a:t>this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.state.blogPost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} /&gt;;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}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}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0EA1102-52F5-024F-83CC-D83B76F2BB70}"/>
              </a:ext>
            </a:extLst>
          </p:cNvPr>
          <p:cNvSpPr/>
          <p:nvPr/>
        </p:nvSpPr>
        <p:spPr>
          <a:xfrm>
            <a:off x="838200" y="3879503"/>
            <a:ext cx="10515600" cy="23237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1200"/>
              </a:spcAft>
            </a:pPr>
            <a:r>
              <a:rPr lang="en-US" sz="2000" dirty="0" err="1">
                <a:solidFill>
                  <a:schemeClr val="tx1"/>
                </a:solidFill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CommentList</a:t>
            </a: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and </a:t>
            </a:r>
            <a:r>
              <a:rPr lang="en-US" sz="2000" dirty="0" err="1">
                <a:solidFill>
                  <a:schemeClr val="tx1"/>
                </a:solidFill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BlogPost</a:t>
            </a: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aren’t identical — they call different methods on </a:t>
            </a:r>
            <a:r>
              <a:rPr lang="en-US" sz="2000" dirty="0" err="1">
                <a:solidFill>
                  <a:schemeClr val="tx1"/>
                </a:solidFill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DataSource</a:t>
            </a: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and they render different output. But much of their implementation is the same:</a:t>
            </a:r>
          </a:p>
          <a:p>
            <a:pPr marL="342900" indent="-342900">
              <a:spcBef>
                <a:spcPts val="6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 mount, add a change listener to </a:t>
            </a:r>
            <a:r>
              <a:rPr lang="en-US" sz="2000" dirty="0" err="1">
                <a:solidFill>
                  <a:schemeClr val="tx1"/>
                </a:solidFill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DataSource</a:t>
            </a: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indent="-342900">
              <a:spcBef>
                <a:spcPts val="6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Inside the listener, call </a:t>
            </a:r>
            <a:r>
              <a:rPr lang="en-US" sz="2000" dirty="0" err="1">
                <a:solidFill>
                  <a:schemeClr val="tx1"/>
                </a:solidFill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setState</a:t>
            </a: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whenever the data source changes.</a:t>
            </a:r>
          </a:p>
          <a:p>
            <a:pPr marL="342900" indent="-342900">
              <a:spcBef>
                <a:spcPts val="6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 unmount, remove the change listener.</a:t>
            </a:r>
          </a:p>
        </p:txBody>
      </p:sp>
    </p:spTree>
    <p:extLst>
      <p:ext uri="{BB962C8B-B14F-4D97-AF65-F5344CB8AC3E}">
        <p14:creationId xmlns:p14="http://schemas.microsoft.com/office/powerpoint/2010/main" val="35260115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FB0811-113D-D649-BFA7-A2E1BB68321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19</a:t>
            </a:fld>
            <a:endParaRPr lang="ja-JP" alt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2F6D02B-C033-CD4C-B619-A09C275FC83F}"/>
              </a:ext>
            </a:extLst>
          </p:cNvPr>
          <p:cNvSpPr/>
          <p:nvPr/>
        </p:nvSpPr>
        <p:spPr>
          <a:xfrm>
            <a:off x="809625" y="1892409"/>
            <a:ext cx="10148888" cy="32470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1200"/>
              </a:spcAft>
            </a:pP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 can imagine that in a large app, this same pattern of subscribing to </a:t>
            </a:r>
            <a:r>
              <a:rPr lang="en-US" sz="2000" dirty="0" err="1">
                <a:solidFill>
                  <a:schemeClr val="tx1"/>
                </a:solidFill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DataSource</a:t>
            </a: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and calling </a:t>
            </a:r>
            <a:r>
              <a:rPr lang="en-US" sz="2000" dirty="0" err="1">
                <a:solidFill>
                  <a:schemeClr val="tx1"/>
                </a:solidFill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setState</a:t>
            </a: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will occur over and over again. </a:t>
            </a:r>
          </a:p>
          <a:p>
            <a:pPr marL="342900" indent="-342900">
              <a:spcBef>
                <a:spcPts val="6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want an abstraction that allows us to define this logic in a single place and share it across many components. This is where higher-order components excel.</a:t>
            </a:r>
          </a:p>
          <a:p>
            <a:pPr>
              <a:spcBef>
                <a:spcPts val="600"/>
              </a:spcBef>
              <a:spcAft>
                <a:spcPts val="1200"/>
              </a:spcAft>
            </a:pP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can write a function that creates components, like </a:t>
            </a:r>
            <a:r>
              <a:rPr lang="en-US" sz="2000" dirty="0" err="1">
                <a:solidFill>
                  <a:schemeClr val="tx1"/>
                </a:solidFill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CommentList</a:t>
            </a: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and </a:t>
            </a:r>
            <a:r>
              <a:rPr lang="en-US" sz="2000" dirty="0" err="1">
                <a:solidFill>
                  <a:schemeClr val="tx1"/>
                </a:solidFill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BlogPost</a:t>
            </a: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that subscribe to </a:t>
            </a:r>
            <a:r>
              <a:rPr lang="en-US" sz="2000" dirty="0" err="1">
                <a:solidFill>
                  <a:schemeClr val="tx1"/>
                </a:solidFill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DataSource</a:t>
            </a: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pPr marL="342900" indent="-342900">
              <a:spcBef>
                <a:spcPts val="6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function will accept as one of its arguments a child component that receives the subscribed data as a prop. Let’s call the function </a:t>
            </a:r>
            <a:r>
              <a:rPr lang="en-US" sz="2000" dirty="0" err="1">
                <a:solidFill>
                  <a:schemeClr val="tx1"/>
                </a:solidFill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withSubscription</a:t>
            </a: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14543384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FECD492-1FF9-3640-AFC4-9867F639B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Lesson 10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5742053-C6D6-8248-9870-4FF523ABF8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Fragments</a:t>
            </a:r>
          </a:p>
          <a:p>
            <a:r>
              <a:rPr lang="en-US" dirty="0"/>
              <a:t>Higher-Order Components</a:t>
            </a:r>
            <a:endParaRPr lang="en-VN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F4EE8F-063D-C148-8EF9-3F8CAAA12A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2</a:t>
            </a:fld>
            <a:endParaRPr lang="ja-JP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8CFCE00-4ADA-9A42-BE7C-DBE8095A48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6367" y="1695298"/>
            <a:ext cx="4537332" cy="3932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5886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760313D-7330-0846-8950-3BA5F71AEEF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20</a:t>
            </a:fld>
            <a:endParaRPr lang="ja-JP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41D0822-8423-6741-A03B-099BBE233990}"/>
              </a:ext>
            </a:extLst>
          </p:cNvPr>
          <p:cNvSpPr/>
          <p:nvPr/>
        </p:nvSpPr>
        <p:spPr>
          <a:xfrm>
            <a:off x="1362075" y="927438"/>
            <a:ext cx="6881814" cy="258532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F2590C"/>
                </a:solidFill>
                <a:latin typeface="var(--font-monospace)"/>
              </a:rPr>
              <a:t>const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</a:t>
            </a:r>
            <a:r>
              <a:rPr lang="en-US" sz="1800" dirty="0" err="1">
                <a:solidFill>
                  <a:srgbClr val="41A6D9"/>
                </a:solidFill>
                <a:latin typeface="var(--font-monospace)"/>
              </a:rPr>
              <a:t>CommentListWithSubscription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= 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withSubscription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(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</a:t>
            </a:r>
            <a:r>
              <a:rPr lang="en-US" sz="1800" dirty="0" err="1">
                <a:solidFill>
                  <a:srgbClr val="41A6D9"/>
                </a:solidFill>
                <a:latin typeface="var(--font-monospace)"/>
              </a:rPr>
              <a:t>CommentList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,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(</a:t>
            </a:r>
            <a:r>
              <a:rPr lang="en-US" sz="1800" dirty="0" err="1">
                <a:solidFill>
                  <a:srgbClr val="41A6D9"/>
                </a:solidFill>
                <a:latin typeface="var(--font-monospace)"/>
              </a:rPr>
              <a:t>DataSource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) =&gt; </a:t>
            </a:r>
            <a:r>
              <a:rPr lang="en-US" sz="1800" dirty="0" err="1">
                <a:solidFill>
                  <a:srgbClr val="41A6D9"/>
                </a:solidFill>
                <a:latin typeface="var(--font-monospace)"/>
              </a:rPr>
              <a:t>DataSource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.getComments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()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);</a:t>
            </a:r>
          </a:p>
          <a:p>
            <a:br>
              <a:rPr lang="en-US" sz="1800" dirty="0">
                <a:solidFill>
                  <a:srgbClr val="5C6773"/>
                </a:solidFill>
                <a:latin typeface="var(--font-monospace)"/>
              </a:rPr>
            </a:br>
            <a:r>
              <a:rPr lang="en-US" sz="1800" dirty="0">
                <a:solidFill>
                  <a:srgbClr val="F2590C"/>
                </a:solidFill>
                <a:latin typeface="var(--font-monospace)"/>
              </a:rPr>
              <a:t>const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</a:t>
            </a:r>
            <a:r>
              <a:rPr lang="en-US" sz="1800" dirty="0" err="1">
                <a:solidFill>
                  <a:srgbClr val="41A6D9"/>
                </a:solidFill>
                <a:latin typeface="var(--font-monospace)"/>
              </a:rPr>
              <a:t>BlogPostWithSubscription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= 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withSubscription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(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</a:t>
            </a:r>
            <a:r>
              <a:rPr lang="en-US" sz="1800" dirty="0" err="1">
                <a:solidFill>
                  <a:srgbClr val="41A6D9"/>
                </a:solidFill>
                <a:latin typeface="var(--font-monospace)"/>
              </a:rPr>
              <a:t>BlogPost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,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(</a:t>
            </a:r>
            <a:r>
              <a:rPr lang="en-US" sz="1800" dirty="0" err="1">
                <a:solidFill>
                  <a:srgbClr val="41A6D9"/>
                </a:solidFill>
                <a:latin typeface="var(--font-monospace)"/>
              </a:rPr>
              <a:t>DataSource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, props) =&gt; </a:t>
            </a:r>
            <a:r>
              <a:rPr lang="en-US" sz="1800" dirty="0" err="1">
                <a:solidFill>
                  <a:srgbClr val="41A6D9"/>
                </a:solidFill>
                <a:latin typeface="var(--font-monospace)"/>
              </a:rPr>
              <a:t>DataSource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.getBlogPost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(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props.id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)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);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8A37260-0856-3541-B5A8-A95213C9FD1D}"/>
              </a:ext>
            </a:extLst>
          </p:cNvPr>
          <p:cNvSpPr/>
          <p:nvPr/>
        </p:nvSpPr>
        <p:spPr>
          <a:xfrm>
            <a:off x="883445" y="4138940"/>
            <a:ext cx="1068943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1200"/>
              </a:spcAft>
            </a:pP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first parameter is the wrapped component. The second parameter retrieves the data we’re interested in, given a </a:t>
            </a:r>
            <a:r>
              <a:rPr lang="en-US" sz="2000" dirty="0" err="1">
                <a:solidFill>
                  <a:schemeClr val="tx1"/>
                </a:solidFill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DataSource</a:t>
            </a: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and the current props.</a:t>
            </a:r>
            <a:endParaRPr lang="en-VN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11358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A484779-617D-B54E-9809-D9388148296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21</a:t>
            </a:fld>
            <a:endParaRPr lang="ja-JP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4330E74-6C61-3645-8BED-27DC79CB429E}"/>
              </a:ext>
            </a:extLst>
          </p:cNvPr>
          <p:cNvSpPr/>
          <p:nvPr/>
        </p:nvSpPr>
        <p:spPr>
          <a:xfrm>
            <a:off x="690562" y="930830"/>
            <a:ext cx="1085373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1200"/>
              </a:spcAft>
            </a:pP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When </a:t>
            </a:r>
            <a:r>
              <a:rPr lang="en-US" sz="2000" dirty="0" err="1">
                <a:solidFill>
                  <a:schemeClr val="tx1"/>
                </a:solidFill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CommentListWithSubscription</a:t>
            </a: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and </a:t>
            </a:r>
            <a:r>
              <a:rPr lang="en-US" sz="2000" dirty="0" err="1">
                <a:solidFill>
                  <a:schemeClr val="tx1"/>
                </a:solidFill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BlogPostWithSubscription</a:t>
            </a: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are rendered, </a:t>
            </a:r>
            <a:r>
              <a:rPr lang="en-US" sz="2000" dirty="0" err="1">
                <a:solidFill>
                  <a:schemeClr val="tx1"/>
                </a:solidFill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CommentList</a:t>
            </a: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and </a:t>
            </a:r>
            <a:r>
              <a:rPr lang="en-US" sz="2000" dirty="0" err="1">
                <a:solidFill>
                  <a:schemeClr val="tx1"/>
                </a:solidFill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BlogPost</a:t>
            </a: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will be passed a data prop with the most current data retrieved from </a:t>
            </a:r>
            <a:r>
              <a:rPr lang="en-US" sz="2000" dirty="0" err="1">
                <a:solidFill>
                  <a:schemeClr val="tx1"/>
                </a:solidFill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DataSource</a:t>
            </a: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en-VN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685B3B9-6F53-1B45-A3B9-849009C2C633}"/>
              </a:ext>
            </a:extLst>
          </p:cNvPr>
          <p:cNvSpPr/>
          <p:nvPr/>
        </p:nvSpPr>
        <p:spPr>
          <a:xfrm>
            <a:off x="1676398" y="2014597"/>
            <a:ext cx="7196139" cy="45243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sz="1800" i="1" dirty="0">
                <a:solidFill>
                  <a:srgbClr val="ABB0B6"/>
                </a:solidFill>
                <a:latin typeface="var(--font-monospace)"/>
              </a:rPr>
              <a:t>// This function takes a component...</a:t>
            </a:r>
            <a:endParaRPr lang="en-US" sz="1800" dirty="0">
              <a:solidFill>
                <a:srgbClr val="5C6773"/>
              </a:solidFill>
              <a:latin typeface="var(--font-monospace)"/>
            </a:endParaRPr>
          </a:p>
          <a:p>
            <a:r>
              <a:rPr lang="en-US" sz="1800" dirty="0">
                <a:solidFill>
                  <a:srgbClr val="F2590C"/>
                </a:solidFill>
                <a:latin typeface="var(--font-monospace)"/>
              </a:rPr>
              <a:t>function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withSubscription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(</a:t>
            </a:r>
            <a:r>
              <a:rPr lang="en-US" sz="1800" dirty="0" err="1">
                <a:solidFill>
                  <a:srgbClr val="41A6D9"/>
                </a:solidFill>
                <a:latin typeface="var(--font-monospace)"/>
              </a:rPr>
              <a:t>WrappedComponent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, 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selectData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) {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</a:t>
            </a:r>
            <a:r>
              <a:rPr lang="en-US" sz="1800" i="1" dirty="0">
                <a:solidFill>
                  <a:srgbClr val="ABB0B6"/>
                </a:solidFill>
                <a:latin typeface="var(--font-monospace)"/>
              </a:rPr>
              <a:t>// ...and returns another component...</a:t>
            </a:r>
            <a:endParaRPr lang="en-US" sz="1800" dirty="0">
              <a:solidFill>
                <a:srgbClr val="5C6773"/>
              </a:solidFill>
              <a:latin typeface="var(--font-monospace)"/>
            </a:endParaRP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</a:t>
            </a:r>
            <a:r>
              <a:rPr lang="en-US" sz="1800" dirty="0">
                <a:solidFill>
                  <a:srgbClr val="F2590C"/>
                </a:solidFill>
                <a:latin typeface="var(--font-monospace)"/>
              </a:rPr>
              <a:t>return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</a:t>
            </a:r>
            <a:r>
              <a:rPr lang="en-US" sz="1800" dirty="0">
                <a:solidFill>
                  <a:srgbClr val="F2590C"/>
                </a:solidFill>
                <a:latin typeface="var(--font-monospace)"/>
              </a:rPr>
              <a:t>class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</a:t>
            </a:r>
            <a:r>
              <a:rPr lang="en-US" sz="1800" dirty="0">
                <a:solidFill>
                  <a:srgbClr val="F2590C"/>
                </a:solidFill>
                <a:latin typeface="var(--font-monospace)"/>
              </a:rPr>
              <a:t>extends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</a:t>
            </a:r>
            <a:r>
              <a:rPr lang="en-US" sz="1800" dirty="0" err="1">
                <a:solidFill>
                  <a:srgbClr val="41A6D9"/>
                </a:solidFill>
                <a:latin typeface="var(--font-monospace)"/>
              </a:rPr>
              <a:t>React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.</a:t>
            </a:r>
            <a:r>
              <a:rPr lang="en-US" sz="1800" dirty="0" err="1">
                <a:solidFill>
                  <a:srgbClr val="41A6D9"/>
                </a:solidFill>
                <a:latin typeface="var(--font-monospace)"/>
              </a:rPr>
              <a:t>Component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{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</a:t>
            </a:r>
            <a:r>
              <a:rPr lang="en-US" sz="1800" dirty="0">
                <a:solidFill>
                  <a:srgbClr val="F2590C"/>
                </a:solidFill>
                <a:latin typeface="var(--font-monospace)"/>
              </a:rPr>
              <a:t>constructor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(props) {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  </a:t>
            </a:r>
            <a:r>
              <a:rPr lang="en-US" sz="1800" dirty="0">
                <a:solidFill>
                  <a:srgbClr val="F2590C"/>
                </a:solidFill>
                <a:latin typeface="var(--font-monospace)"/>
              </a:rPr>
              <a:t>super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(props);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  </a:t>
            </a:r>
            <a:r>
              <a:rPr lang="en-US" sz="1800" dirty="0" err="1">
                <a:solidFill>
                  <a:srgbClr val="F2590C"/>
                </a:solidFill>
                <a:latin typeface="var(--font-monospace)"/>
              </a:rPr>
              <a:t>this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.handleChange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= </a:t>
            </a:r>
            <a:r>
              <a:rPr lang="en-US" sz="1800" dirty="0" err="1">
                <a:solidFill>
                  <a:srgbClr val="F2590C"/>
                </a:solidFill>
                <a:latin typeface="var(--font-monospace)"/>
              </a:rPr>
              <a:t>this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.handleChange.bind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(</a:t>
            </a:r>
            <a:r>
              <a:rPr lang="en-US" sz="1800" dirty="0">
                <a:solidFill>
                  <a:srgbClr val="F2590C"/>
                </a:solidFill>
                <a:latin typeface="var(--font-monospace)"/>
              </a:rPr>
              <a:t>this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);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  </a:t>
            </a:r>
            <a:r>
              <a:rPr lang="en-US" sz="1800" dirty="0" err="1">
                <a:solidFill>
                  <a:srgbClr val="F2590C"/>
                </a:solidFill>
                <a:latin typeface="var(--font-monospace)"/>
              </a:rPr>
              <a:t>this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.state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= {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    data: 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selectData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(</a:t>
            </a:r>
            <a:r>
              <a:rPr lang="en-US" sz="1800" dirty="0" err="1">
                <a:solidFill>
                  <a:srgbClr val="41A6D9"/>
                </a:solidFill>
                <a:latin typeface="var(--font-monospace)"/>
              </a:rPr>
              <a:t>DataSource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, props)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  };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}</a:t>
            </a:r>
          </a:p>
          <a:p>
            <a:br>
              <a:rPr lang="en-US" sz="1800" dirty="0">
                <a:solidFill>
                  <a:srgbClr val="5C6773"/>
                </a:solidFill>
                <a:latin typeface="var(--font-monospace)"/>
              </a:rPr>
            </a:b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componentDidMount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() {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  </a:t>
            </a:r>
            <a:r>
              <a:rPr lang="en-US" sz="1800" i="1" dirty="0">
                <a:solidFill>
                  <a:srgbClr val="ABB0B6"/>
                </a:solidFill>
                <a:latin typeface="var(--font-monospace)"/>
              </a:rPr>
              <a:t>// ... that takes care of the subscription...</a:t>
            </a:r>
            <a:endParaRPr lang="en-US" sz="1800" dirty="0">
              <a:solidFill>
                <a:srgbClr val="5C6773"/>
              </a:solidFill>
              <a:latin typeface="var(--font-monospace)"/>
            </a:endParaRP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  </a:t>
            </a:r>
            <a:r>
              <a:rPr lang="en-US" sz="1800" dirty="0" err="1">
                <a:solidFill>
                  <a:srgbClr val="41A6D9"/>
                </a:solidFill>
                <a:latin typeface="var(--font-monospace)"/>
              </a:rPr>
              <a:t>DataSource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.addChangeListener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(</a:t>
            </a:r>
            <a:r>
              <a:rPr lang="en-US" sz="1800" dirty="0" err="1">
                <a:solidFill>
                  <a:srgbClr val="F2590C"/>
                </a:solidFill>
                <a:latin typeface="var(--font-monospace)"/>
              </a:rPr>
              <a:t>this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.handleChange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);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}</a:t>
            </a:r>
          </a:p>
        </p:txBody>
      </p:sp>
    </p:spTree>
    <p:extLst>
      <p:ext uri="{BB962C8B-B14F-4D97-AF65-F5344CB8AC3E}">
        <p14:creationId xmlns:p14="http://schemas.microsoft.com/office/powerpoint/2010/main" val="31240136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36B504C-E849-B14E-8D06-28B1579C2F3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22</a:t>
            </a:fld>
            <a:endParaRPr lang="ja-JP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F95FB17-27A8-0548-9076-CEEB3952C028}"/>
              </a:ext>
            </a:extLst>
          </p:cNvPr>
          <p:cNvSpPr/>
          <p:nvPr/>
        </p:nvSpPr>
        <p:spPr>
          <a:xfrm>
            <a:off x="1662113" y="1183600"/>
            <a:ext cx="7853362" cy="48013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componentWillUnmount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() {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  </a:t>
            </a:r>
            <a:r>
              <a:rPr lang="en-US" sz="1800" dirty="0" err="1">
                <a:solidFill>
                  <a:srgbClr val="41A6D9"/>
                </a:solidFill>
                <a:latin typeface="var(--font-monospace)"/>
              </a:rPr>
              <a:t>DataSource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.removeChangeListener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(</a:t>
            </a:r>
            <a:r>
              <a:rPr lang="en-US" sz="1800" dirty="0" err="1">
                <a:solidFill>
                  <a:srgbClr val="F2590C"/>
                </a:solidFill>
                <a:latin typeface="var(--font-monospace)"/>
              </a:rPr>
              <a:t>this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.handleChange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);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}</a:t>
            </a:r>
          </a:p>
          <a:p>
            <a:br>
              <a:rPr lang="en-US" sz="1800" dirty="0">
                <a:solidFill>
                  <a:srgbClr val="5C6773"/>
                </a:solidFill>
                <a:latin typeface="var(--font-monospace)"/>
              </a:rPr>
            </a:b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handleChange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() {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  </a:t>
            </a:r>
            <a:r>
              <a:rPr lang="en-US" sz="1800" dirty="0" err="1">
                <a:solidFill>
                  <a:srgbClr val="F2590C"/>
                </a:solidFill>
                <a:latin typeface="var(--font-monospace)"/>
              </a:rPr>
              <a:t>this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.setState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({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    data: 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selectData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(</a:t>
            </a:r>
            <a:r>
              <a:rPr lang="en-US" sz="1800" dirty="0" err="1">
                <a:solidFill>
                  <a:srgbClr val="41A6D9"/>
                </a:solidFill>
                <a:latin typeface="var(--font-monospace)"/>
              </a:rPr>
              <a:t>DataSource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, </a:t>
            </a:r>
            <a:r>
              <a:rPr lang="en-US" sz="1800" dirty="0" err="1">
                <a:solidFill>
                  <a:srgbClr val="F2590C"/>
                </a:solidFill>
                <a:latin typeface="var(--font-monospace)"/>
              </a:rPr>
              <a:t>this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.props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)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  });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}</a:t>
            </a:r>
          </a:p>
          <a:p>
            <a:br>
              <a:rPr lang="en-US" sz="1800" dirty="0">
                <a:solidFill>
                  <a:srgbClr val="5C6773"/>
                </a:solidFill>
                <a:latin typeface="var(--font-monospace)"/>
              </a:rPr>
            </a:b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render() {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  </a:t>
            </a:r>
            <a:r>
              <a:rPr lang="en-US" sz="1800" i="1" dirty="0">
                <a:solidFill>
                  <a:srgbClr val="ABB0B6"/>
                </a:solidFill>
                <a:latin typeface="var(--font-monospace)"/>
              </a:rPr>
              <a:t>// ... and renders the wrapped component with the fresh data!</a:t>
            </a:r>
            <a:endParaRPr lang="en-US" sz="1800" dirty="0">
              <a:solidFill>
                <a:srgbClr val="5C6773"/>
              </a:solidFill>
              <a:latin typeface="var(--font-monospace)"/>
            </a:endParaRP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  </a:t>
            </a:r>
            <a:r>
              <a:rPr lang="en-US" sz="1800" i="1" dirty="0">
                <a:solidFill>
                  <a:srgbClr val="ABB0B6"/>
                </a:solidFill>
                <a:latin typeface="var(--font-monospace)"/>
              </a:rPr>
              <a:t>// Notice that we pass through any additional props</a:t>
            </a:r>
            <a:endParaRPr lang="en-US" sz="1800" dirty="0">
              <a:solidFill>
                <a:srgbClr val="5C6773"/>
              </a:solidFill>
              <a:latin typeface="var(--font-monospace)"/>
            </a:endParaRP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  </a:t>
            </a:r>
            <a:r>
              <a:rPr lang="en-US" sz="1800" dirty="0">
                <a:solidFill>
                  <a:srgbClr val="F2590C"/>
                </a:solidFill>
                <a:latin typeface="var(--font-monospace)"/>
              </a:rPr>
              <a:t>return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&lt;</a:t>
            </a:r>
            <a:r>
              <a:rPr lang="en-US" sz="1800" dirty="0" err="1">
                <a:solidFill>
                  <a:srgbClr val="41A6D9"/>
                </a:solidFill>
                <a:latin typeface="var(--font-monospace)"/>
              </a:rPr>
              <a:t>WrappedComponent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data={</a:t>
            </a:r>
            <a:r>
              <a:rPr lang="en-US" sz="1800" dirty="0" err="1">
                <a:solidFill>
                  <a:srgbClr val="F2590C"/>
                </a:solidFill>
                <a:latin typeface="var(--font-monospace)"/>
              </a:rPr>
              <a:t>this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.state.data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} {...</a:t>
            </a:r>
            <a:r>
              <a:rPr lang="en-US" sz="1800" dirty="0" err="1">
                <a:solidFill>
                  <a:srgbClr val="F2590C"/>
                </a:solidFill>
                <a:latin typeface="var(--font-monospace)"/>
              </a:rPr>
              <a:t>this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.props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} /&gt;;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}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};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9587102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7C997EE-887E-4E47-8AB4-BDED43D6797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23</a:t>
            </a:fld>
            <a:endParaRPr lang="ja-JP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CECC23D-168F-FE49-A244-A43942198695}"/>
              </a:ext>
            </a:extLst>
          </p:cNvPr>
          <p:cNvSpPr/>
          <p:nvPr/>
        </p:nvSpPr>
        <p:spPr>
          <a:xfrm>
            <a:off x="1276349" y="1560359"/>
            <a:ext cx="9853614" cy="32470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1200"/>
              </a:spcAft>
            </a:pP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Note that a HOC doesn’t modify the input component, nor does it use inheritance to copy its behavior.</a:t>
            </a:r>
          </a:p>
          <a:p>
            <a:pPr marL="342900" indent="-342900">
              <a:spcBef>
                <a:spcPts val="6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Rather, a HOC composes the original component by wrapping it in a container component. A HOC is a pure function with zero side-effects.</a:t>
            </a:r>
          </a:p>
          <a:p>
            <a:pPr>
              <a:spcBef>
                <a:spcPts val="600"/>
              </a:spcBef>
              <a:spcAft>
                <a:spcPts val="1200"/>
              </a:spcAft>
            </a:pP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 that’s it! The wrapped component receives all the props of the container, along with a new prop, data, which it uses to render its output.</a:t>
            </a:r>
          </a:p>
          <a:p>
            <a:pPr marL="342900" indent="-342900">
              <a:spcBef>
                <a:spcPts val="6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HOC isn’t concerned with how or why the data is used, and the wrapped component isn’t concerned with where the data came from.</a:t>
            </a:r>
          </a:p>
        </p:txBody>
      </p:sp>
    </p:spTree>
    <p:extLst>
      <p:ext uri="{BB962C8B-B14F-4D97-AF65-F5344CB8AC3E}">
        <p14:creationId xmlns:p14="http://schemas.microsoft.com/office/powerpoint/2010/main" val="15075463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50A140B-1E96-4B4F-BD78-2F364FCD36A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24</a:t>
            </a:fld>
            <a:endParaRPr lang="ja-JP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E55D50B-04F1-1D40-B6C2-1EE7878B27C2}"/>
              </a:ext>
            </a:extLst>
          </p:cNvPr>
          <p:cNvSpPr/>
          <p:nvPr/>
        </p:nvSpPr>
        <p:spPr>
          <a:xfrm>
            <a:off x="838200" y="1060489"/>
            <a:ext cx="10482262" cy="54784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1200"/>
              </a:spcAft>
            </a:pP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Because </a:t>
            </a:r>
            <a:r>
              <a:rPr lang="en-US" sz="2000" dirty="0" err="1">
                <a:solidFill>
                  <a:schemeClr val="tx1"/>
                </a:solidFill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withSubscription</a:t>
            </a: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is a normal function, you can add as many or as few arguments as you like. </a:t>
            </a:r>
          </a:p>
          <a:p>
            <a:pPr marL="342900" indent="-342900">
              <a:spcBef>
                <a:spcPts val="6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example, you may want to make the name of the </a:t>
            </a:r>
            <a:r>
              <a:rPr lang="en-US" sz="2000" dirty="0">
                <a:solidFill>
                  <a:schemeClr val="tx1"/>
                </a:solidFill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prop configurable, to further isolate the HOC from the wrapped component. </a:t>
            </a:r>
          </a:p>
          <a:p>
            <a:pPr marL="342900" indent="-342900">
              <a:spcBef>
                <a:spcPts val="6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 you could accept an argument that configures </a:t>
            </a:r>
            <a:r>
              <a:rPr lang="en-US" sz="2000" dirty="0" err="1">
                <a:solidFill>
                  <a:schemeClr val="tx1"/>
                </a:solidFill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shouldComponentUpdate</a:t>
            </a: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or one that configures the data source. </a:t>
            </a:r>
          </a:p>
          <a:p>
            <a:pPr marL="342900" indent="-342900">
              <a:spcBef>
                <a:spcPts val="6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These are all possible because the HOC has full control over how the component is defined.</a:t>
            </a:r>
          </a:p>
          <a:p>
            <a:pPr>
              <a:spcBef>
                <a:spcPts val="600"/>
              </a:spcBef>
              <a:spcAft>
                <a:spcPts val="1200"/>
              </a:spcAft>
            </a:pP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Like components, the contract between </a:t>
            </a:r>
            <a:r>
              <a:rPr lang="en-US" sz="2000" dirty="0" err="1">
                <a:solidFill>
                  <a:schemeClr val="tx1"/>
                </a:solidFill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withSubscription</a:t>
            </a: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and the wrapped component is entirely props-based. </a:t>
            </a:r>
          </a:p>
          <a:p>
            <a:pPr marL="342900" indent="-342900">
              <a:spcBef>
                <a:spcPts val="6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makes it easy to swap one HOC for a different one, as long as they provide the same props to the wrapped component. </a:t>
            </a:r>
          </a:p>
          <a:p>
            <a:pPr marL="342900" indent="-342900">
              <a:spcBef>
                <a:spcPts val="6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may be useful if you change data-fetching libraries, for example.</a:t>
            </a:r>
          </a:p>
        </p:txBody>
      </p:sp>
    </p:spTree>
    <p:extLst>
      <p:ext uri="{BB962C8B-B14F-4D97-AF65-F5344CB8AC3E}">
        <p14:creationId xmlns:p14="http://schemas.microsoft.com/office/powerpoint/2010/main" val="2728724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2E430-552B-E54E-BA40-0AC39637C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Don’t Mutate the Original Component. Use Composition.</a:t>
            </a:r>
            <a:endParaRPr lang="en-V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D21A3EB-B56B-A745-9B89-0197ADDDC2D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25</a:t>
            </a:fld>
            <a:endParaRPr lang="ja-JP" alt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CD69F6C-9CEF-0C46-92AC-B90D711F76C0}"/>
              </a:ext>
            </a:extLst>
          </p:cNvPr>
          <p:cNvSpPr/>
          <p:nvPr/>
        </p:nvSpPr>
        <p:spPr>
          <a:xfrm>
            <a:off x="733424" y="1881515"/>
            <a:ext cx="1092517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1200"/>
              </a:spcAft>
            </a:pP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Resist the temptation to modify a component’s prototype (or otherwise mutate it) inside a HOC.</a:t>
            </a:r>
            <a:endParaRPr lang="en-VN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1C995E7-FDD8-554D-94E2-61320777B48F}"/>
              </a:ext>
            </a:extLst>
          </p:cNvPr>
          <p:cNvSpPr/>
          <p:nvPr/>
        </p:nvSpPr>
        <p:spPr>
          <a:xfrm>
            <a:off x="1690688" y="2610827"/>
            <a:ext cx="7981950" cy="34163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F2590C"/>
                </a:solidFill>
                <a:latin typeface="var(--font-monospace)"/>
              </a:rPr>
              <a:t>function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logProps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(</a:t>
            </a:r>
            <a:r>
              <a:rPr lang="en-US" sz="1800" dirty="0" err="1">
                <a:solidFill>
                  <a:srgbClr val="41A6D9"/>
                </a:solidFill>
                <a:latin typeface="var(--font-monospace)"/>
              </a:rPr>
              <a:t>InputComponent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) {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</a:t>
            </a:r>
            <a:r>
              <a:rPr lang="en-US" sz="1800" dirty="0" err="1">
                <a:solidFill>
                  <a:srgbClr val="41A6D9"/>
                </a:solidFill>
                <a:latin typeface="var(--font-monospace)"/>
              </a:rPr>
              <a:t>InputComponent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.prototype.componentDidUpdate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= </a:t>
            </a:r>
            <a:r>
              <a:rPr lang="en-US" sz="1800" dirty="0">
                <a:solidFill>
                  <a:srgbClr val="F2590C"/>
                </a:solidFill>
                <a:latin typeface="var(--font-monospace)"/>
              </a:rPr>
              <a:t>function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(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prevProps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) {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console.log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(</a:t>
            </a:r>
            <a:r>
              <a:rPr lang="en-US" sz="1800" dirty="0">
                <a:solidFill>
                  <a:srgbClr val="86B300"/>
                </a:solidFill>
                <a:latin typeface="var(--font-monospace)"/>
              </a:rPr>
              <a:t>'Current props: '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, </a:t>
            </a:r>
            <a:r>
              <a:rPr lang="en-US" sz="1800" dirty="0" err="1">
                <a:solidFill>
                  <a:srgbClr val="F2590C"/>
                </a:solidFill>
                <a:latin typeface="var(--font-monospace)"/>
              </a:rPr>
              <a:t>this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.props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);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console.log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(</a:t>
            </a:r>
            <a:r>
              <a:rPr lang="en-US" sz="1800" dirty="0">
                <a:solidFill>
                  <a:srgbClr val="86B300"/>
                </a:solidFill>
                <a:latin typeface="var(--font-monospace)"/>
              </a:rPr>
              <a:t>'Previous props: '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, 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prevProps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);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};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</a:t>
            </a:r>
            <a:r>
              <a:rPr lang="en-US" sz="1800" i="1" dirty="0">
                <a:solidFill>
                  <a:srgbClr val="ABB0B6"/>
                </a:solidFill>
                <a:latin typeface="var(--font-monospace)"/>
              </a:rPr>
              <a:t>// The fact that we're returning the original input is a hint that it has</a:t>
            </a:r>
            <a:endParaRPr lang="en-US" sz="1800" dirty="0">
              <a:solidFill>
                <a:srgbClr val="5C6773"/>
              </a:solidFill>
              <a:latin typeface="var(--font-monospace)"/>
            </a:endParaRP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</a:t>
            </a:r>
            <a:r>
              <a:rPr lang="en-US" sz="1800" i="1" dirty="0">
                <a:solidFill>
                  <a:srgbClr val="ABB0B6"/>
                </a:solidFill>
                <a:latin typeface="var(--font-monospace)"/>
              </a:rPr>
              <a:t>// been mutated.</a:t>
            </a:r>
            <a:endParaRPr lang="en-US" sz="1800" dirty="0">
              <a:solidFill>
                <a:srgbClr val="5C6773"/>
              </a:solidFill>
              <a:latin typeface="var(--font-monospace)"/>
            </a:endParaRP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</a:t>
            </a:r>
            <a:r>
              <a:rPr lang="en-US" sz="1800" dirty="0">
                <a:solidFill>
                  <a:srgbClr val="F2590C"/>
                </a:solidFill>
                <a:latin typeface="var(--font-monospace)"/>
              </a:rPr>
              <a:t>return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</a:t>
            </a:r>
            <a:r>
              <a:rPr lang="en-US" sz="1800" dirty="0" err="1">
                <a:solidFill>
                  <a:srgbClr val="41A6D9"/>
                </a:solidFill>
                <a:latin typeface="var(--font-monospace)"/>
              </a:rPr>
              <a:t>InputComponent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}</a:t>
            </a:r>
          </a:p>
          <a:p>
            <a:br>
              <a:rPr lang="en-US" sz="1800" dirty="0">
                <a:solidFill>
                  <a:srgbClr val="5C6773"/>
                </a:solidFill>
                <a:latin typeface="var(--font-monospace)"/>
              </a:rPr>
            </a:br>
            <a:r>
              <a:rPr lang="en-US" sz="1800" i="1" dirty="0">
                <a:solidFill>
                  <a:srgbClr val="ABB0B6"/>
                </a:solidFill>
                <a:latin typeface="var(--font-monospace)"/>
              </a:rPr>
              <a:t>// </a:t>
            </a:r>
            <a:r>
              <a:rPr lang="en-US" sz="1800" i="1" dirty="0" err="1">
                <a:solidFill>
                  <a:srgbClr val="ABB0B6"/>
                </a:solidFill>
                <a:latin typeface="var(--font-monospace)"/>
              </a:rPr>
              <a:t>EnhancedComponent</a:t>
            </a:r>
            <a:r>
              <a:rPr lang="en-US" sz="1800" i="1" dirty="0">
                <a:solidFill>
                  <a:srgbClr val="ABB0B6"/>
                </a:solidFill>
                <a:latin typeface="var(--font-monospace)"/>
              </a:rPr>
              <a:t> will log whenever props are received</a:t>
            </a:r>
            <a:endParaRPr lang="en-US" sz="1800" dirty="0">
              <a:solidFill>
                <a:srgbClr val="5C6773"/>
              </a:solidFill>
              <a:latin typeface="var(--font-monospace)"/>
            </a:endParaRPr>
          </a:p>
          <a:p>
            <a:r>
              <a:rPr lang="en-US" sz="1800" dirty="0">
                <a:solidFill>
                  <a:srgbClr val="F2590C"/>
                </a:solidFill>
                <a:latin typeface="var(--font-monospace)"/>
              </a:rPr>
              <a:t>const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</a:t>
            </a:r>
            <a:r>
              <a:rPr lang="en-US" sz="1800" dirty="0" err="1">
                <a:solidFill>
                  <a:srgbClr val="41A6D9"/>
                </a:solidFill>
                <a:latin typeface="var(--font-monospace)"/>
              </a:rPr>
              <a:t>EnhancedComponent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= 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logProps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(</a:t>
            </a:r>
            <a:r>
              <a:rPr lang="en-US" sz="1800" dirty="0" err="1">
                <a:solidFill>
                  <a:srgbClr val="41A6D9"/>
                </a:solidFill>
                <a:latin typeface="var(--font-monospace)"/>
              </a:rPr>
              <a:t>InputComponent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12756110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F86E705-721A-5D46-AF51-D05FFBA319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26</a:t>
            </a:fld>
            <a:endParaRPr lang="ja-JP" alt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E4ED99F-9E07-B04B-BF99-001ADD72328C}"/>
              </a:ext>
            </a:extLst>
          </p:cNvPr>
          <p:cNvSpPr/>
          <p:nvPr/>
        </p:nvSpPr>
        <p:spPr>
          <a:xfrm>
            <a:off x="750094" y="1757244"/>
            <a:ext cx="10691812" cy="27084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1200"/>
              </a:spcAft>
            </a:pP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There are a few problems with this. One is that the input component cannot be reused separately from the enhanced component.</a:t>
            </a:r>
          </a:p>
          <a:p>
            <a:pPr marL="342900" indent="-342900">
              <a:spcBef>
                <a:spcPts val="6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More crucially, if you apply another HOC to </a:t>
            </a:r>
            <a:r>
              <a:rPr lang="en-US" sz="2000" dirty="0" err="1">
                <a:solidFill>
                  <a:schemeClr val="tx1"/>
                </a:solidFill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EnhancedComponent</a:t>
            </a: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that also mutates </a:t>
            </a:r>
            <a:r>
              <a:rPr lang="en-US" sz="2000" dirty="0" err="1">
                <a:solidFill>
                  <a:schemeClr val="tx1"/>
                </a:solidFill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componentDidUpdate</a:t>
            </a: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the first HOC’s functionality will be overridden! This HOC also won’t work with function components, which do not have lifecycle methods.</a:t>
            </a:r>
          </a:p>
          <a:p>
            <a:pPr>
              <a:spcBef>
                <a:spcPts val="600"/>
              </a:spcBef>
              <a:spcAft>
                <a:spcPts val="1200"/>
              </a:spcAft>
            </a:pP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Mutating HOCs are a leaky abstraction—the consumer must know how they are implemented in order to avoid conflicts with other HOCs.</a:t>
            </a:r>
          </a:p>
        </p:txBody>
      </p:sp>
    </p:spTree>
    <p:extLst>
      <p:ext uri="{BB962C8B-B14F-4D97-AF65-F5344CB8AC3E}">
        <p14:creationId xmlns:p14="http://schemas.microsoft.com/office/powerpoint/2010/main" val="31844478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3EBC4F3-2162-004D-8C2D-EECB0AA9803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27</a:t>
            </a:fld>
            <a:endParaRPr lang="ja-JP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0305F23-BBBB-D74B-84DC-671A9F1CE11C}"/>
              </a:ext>
            </a:extLst>
          </p:cNvPr>
          <p:cNvSpPr/>
          <p:nvPr/>
        </p:nvSpPr>
        <p:spPr>
          <a:xfrm>
            <a:off x="790575" y="1109990"/>
            <a:ext cx="107823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1200"/>
              </a:spcAft>
            </a:pP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Instead of mutation, HOCs should use composition, by wrapping the input component in a container component:</a:t>
            </a:r>
            <a:endParaRPr lang="en-VN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B7583D9-8455-EA49-8661-031DAFC08685}"/>
              </a:ext>
            </a:extLst>
          </p:cNvPr>
          <p:cNvSpPr/>
          <p:nvPr/>
        </p:nvSpPr>
        <p:spPr>
          <a:xfrm>
            <a:off x="1676399" y="2218759"/>
            <a:ext cx="7839075" cy="34163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F2590C"/>
                </a:solidFill>
                <a:latin typeface="var(--font-monospace)"/>
              </a:rPr>
              <a:t>function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logProps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(</a:t>
            </a:r>
            <a:r>
              <a:rPr lang="en-US" sz="1800" dirty="0" err="1">
                <a:solidFill>
                  <a:srgbClr val="41A6D9"/>
                </a:solidFill>
                <a:latin typeface="var(--font-monospace)"/>
              </a:rPr>
              <a:t>WrappedComponent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) {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</a:t>
            </a:r>
            <a:r>
              <a:rPr lang="en-US" sz="1800" dirty="0">
                <a:solidFill>
                  <a:srgbClr val="F2590C"/>
                </a:solidFill>
                <a:latin typeface="var(--font-monospace)"/>
              </a:rPr>
              <a:t>return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</a:t>
            </a:r>
            <a:r>
              <a:rPr lang="en-US" sz="1800" dirty="0">
                <a:solidFill>
                  <a:srgbClr val="F2590C"/>
                </a:solidFill>
                <a:latin typeface="var(--font-monospace)"/>
              </a:rPr>
              <a:t>class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</a:t>
            </a:r>
            <a:r>
              <a:rPr lang="en-US" sz="1800" dirty="0">
                <a:solidFill>
                  <a:srgbClr val="F2590C"/>
                </a:solidFill>
                <a:latin typeface="var(--font-monospace)"/>
              </a:rPr>
              <a:t>extends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</a:t>
            </a:r>
            <a:r>
              <a:rPr lang="en-US" sz="1800" dirty="0" err="1">
                <a:solidFill>
                  <a:srgbClr val="41A6D9"/>
                </a:solidFill>
                <a:latin typeface="var(--font-monospace)"/>
              </a:rPr>
              <a:t>React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.</a:t>
            </a:r>
            <a:r>
              <a:rPr lang="en-US" sz="1800" dirty="0" err="1">
                <a:solidFill>
                  <a:srgbClr val="41A6D9"/>
                </a:solidFill>
                <a:latin typeface="var(--font-monospace)"/>
              </a:rPr>
              <a:t>Component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{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componentDidUpdate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(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prevProps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) {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  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console.log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(</a:t>
            </a:r>
            <a:r>
              <a:rPr lang="en-US" sz="1800" dirty="0">
                <a:solidFill>
                  <a:srgbClr val="86B300"/>
                </a:solidFill>
                <a:latin typeface="var(--font-monospace)"/>
              </a:rPr>
              <a:t>'Current props: '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, </a:t>
            </a:r>
            <a:r>
              <a:rPr lang="en-US" sz="1800" dirty="0" err="1">
                <a:solidFill>
                  <a:srgbClr val="F2590C"/>
                </a:solidFill>
                <a:latin typeface="var(--font-monospace)"/>
              </a:rPr>
              <a:t>this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.props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);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  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console.log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(</a:t>
            </a:r>
            <a:r>
              <a:rPr lang="en-US" sz="1800" dirty="0">
                <a:solidFill>
                  <a:srgbClr val="86B300"/>
                </a:solidFill>
                <a:latin typeface="var(--font-monospace)"/>
              </a:rPr>
              <a:t>'Previous props: '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, 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prevProps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);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}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render() {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  </a:t>
            </a:r>
            <a:r>
              <a:rPr lang="en-US" sz="1800" i="1" dirty="0">
                <a:solidFill>
                  <a:srgbClr val="ABB0B6"/>
                </a:solidFill>
                <a:latin typeface="var(--font-monospace)"/>
              </a:rPr>
              <a:t>// Wraps the input component in a container, without mutating it. Good!</a:t>
            </a:r>
            <a:endParaRPr lang="en-US" sz="1800" dirty="0">
              <a:solidFill>
                <a:srgbClr val="5C6773"/>
              </a:solidFill>
              <a:latin typeface="var(--font-monospace)"/>
            </a:endParaRP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  </a:t>
            </a:r>
            <a:r>
              <a:rPr lang="en-US" sz="1800" dirty="0">
                <a:solidFill>
                  <a:srgbClr val="F2590C"/>
                </a:solidFill>
                <a:latin typeface="var(--font-monospace)"/>
              </a:rPr>
              <a:t>return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&lt;</a:t>
            </a:r>
            <a:r>
              <a:rPr lang="en-US" sz="1800" dirty="0" err="1">
                <a:solidFill>
                  <a:srgbClr val="41A6D9"/>
                </a:solidFill>
                <a:latin typeface="var(--font-monospace)"/>
              </a:rPr>
              <a:t>WrappedComponent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{...</a:t>
            </a:r>
            <a:r>
              <a:rPr lang="en-US" sz="1800" dirty="0" err="1">
                <a:solidFill>
                  <a:srgbClr val="F2590C"/>
                </a:solidFill>
                <a:latin typeface="var(--font-monospace)"/>
              </a:rPr>
              <a:t>this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.props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} /&gt;;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}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}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8685913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99F0C4B-D6DB-EE44-89FB-064DD4E31C6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28</a:t>
            </a:fld>
            <a:endParaRPr lang="ja-JP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B92585B-E175-6A4F-9A7F-A407A2E1BA8A}"/>
              </a:ext>
            </a:extLst>
          </p:cNvPr>
          <p:cNvSpPr/>
          <p:nvPr/>
        </p:nvSpPr>
        <p:spPr>
          <a:xfrm>
            <a:off x="666751" y="1185704"/>
            <a:ext cx="10687049" cy="5170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1200"/>
              </a:spcAft>
            </a:pP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HOC has the same functionality as the mutating version while avoiding the potential for clashes.</a:t>
            </a:r>
          </a:p>
          <a:p>
            <a:pPr marL="342900" indent="-342900">
              <a:spcBef>
                <a:spcPts val="6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 works equally well with class and function components. And because it’s a pure function, it’s composable with other HOCs, or even with itself.</a:t>
            </a:r>
          </a:p>
          <a:p>
            <a:pPr>
              <a:spcBef>
                <a:spcPts val="600"/>
              </a:spcBef>
              <a:spcAft>
                <a:spcPts val="1200"/>
              </a:spcAft>
            </a:pP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 may have noticed similarities between HOCs and a pattern called </a:t>
            </a:r>
            <a:r>
              <a:rPr lang="en-US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container components</a:t>
            </a: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indent="-342900">
              <a:spcBef>
                <a:spcPts val="6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Container components are part of a strategy of separating responsibility between high-level and low-level concerns.</a:t>
            </a:r>
          </a:p>
          <a:p>
            <a:pPr marL="342900" indent="-342900">
              <a:spcBef>
                <a:spcPts val="6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Containers manage things like subscriptions and state, and pass props to components that handle things like rendering UI.</a:t>
            </a:r>
          </a:p>
          <a:p>
            <a:pPr marL="342900" indent="-342900">
              <a:spcBef>
                <a:spcPts val="6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HOCs use containers as part of their implementation.</a:t>
            </a:r>
          </a:p>
          <a:p>
            <a:pPr marL="342900" indent="-342900">
              <a:spcBef>
                <a:spcPts val="6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 can think of HOCs as parameterized container component definitions.</a:t>
            </a:r>
          </a:p>
        </p:txBody>
      </p:sp>
    </p:spTree>
    <p:extLst>
      <p:ext uri="{BB962C8B-B14F-4D97-AF65-F5344CB8AC3E}">
        <p14:creationId xmlns:p14="http://schemas.microsoft.com/office/powerpoint/2010/main" val="763602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B03439-250D-E243-94A7-C9FECCE15B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Convention: Pass Unrelated Props Through to the Wrapped Component</a:t>
            </a:r>
            <a:endParaRPr lang="en-V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61C130C-9A6C-464A-B23E-ADC68760924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29</a:t>
            </a:fld>
            <a:endParaRPr lang="ja-JP" alt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6586102-3FEE-B34D-B26E-3084C4E88A87}"/>
              </a:ext>
            </a:extLst>
          </p:cNvPr>
          <p:cNvSpPr/>
          <p:nvPr/>
        </p:nvSpPr>
        <p:spPr>
          <a:xfrm>
            <a:off x="1209676" y="2497976"/>
            <a:ext cx="10144124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1200"/>
              </a:spcAft>
            </a:pP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HOCs add features to a component.</a:t>
            </a:r>
          </a:p>
          <a:p>
            <a:pPr marL="342900" indent="-342900">
              <a:spcBef>
                <a:spcPts val="6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They shouldn’t drastically alter its contract.</a:t>
            </a:r>
          </a:p>
          <a:p>
            <a:pPr marL="342900" indent="-342900">
              <a:spcBef>
                <a:spcPts val="6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It’s expected that the component returned from a HOC has a similar interface to the wrapped component.</a:t>
            </a:r>
          </a:p>
          <a:p>
            <a:pPr>
              <a:spcBef>
                <a:spcPts val="600"/>
              </a:spcBef>
              <a:spcAft>
                <a:spcPts val="1200"/>
              </a:spcAft>
            </a:pP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HOCs should pass through props that are unrelated to its specific concern.</a:t>
            </a:r>
          </a:p>
          <a:p>
            <a:pPr marL="342900" indent="-342900">
              <a:spcBef>
                <a:spcPts val="6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Most HOCs contain a render method that looks something like this:</a:t>
            </a:r>
          </a:p>
        </p:txBody>
      </p:sp>
    </p:spTree>
    <p:extLst>
      <p:ext uri="{BB962C8B-B14F-4D97-AF65-F5344CB8AC3E}">
        <p14:creationId xmlns:p14="http://schemas.microsoft.com/office/powerpoint/2010/main" val="35214345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FD6AD67-BF25-0547-A584-731885115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Fragments</a:t>
            </a:r>
            <a:endParaRPr lang="en-V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5A56DE0-9F5E-FF43-9951-44D39E1127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4589463"/>
            <a:ext cx="9324109" cy="2268537"/>
          </a:xfrm>
        </p:spPr>
        <p:txBody>
          <a:bodyPr numCol="2"/>
          <a:lstStyle/>
          <a:p>
            <a:pPr marL="5715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/>
              <a:t>Motivation</a:t>
            </a:r>
          </a:p>
          <a:p>
            <a:pPr marL="5715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/>
              <a:t>Usage</a:t>
            </a:r>
            <a:endParaRPr lang="en-V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E789CCF-1AF9-EB4B-8E74-E1FF7CBE349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3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2499670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BD31A0-E9E6-344E-AB27-354BA4FEF28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30</a:t>
            </a:fld>
            <a:endParaRPr lang="ja-JP" alt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ADACF10-ED53-084D-B0CA-2604C17F2B89}"/>
              </a:ext>
            </a:extLst>
          </p:cNvPr>
          <p:cNvSpPr/>
          <p:nvPr/>
        </p:nvSpPr>
        <p:spPr>
          <a:xfrm>
            <a:off x="1404937" y="1037213"/>
            <a:ext cx="8339137" cy="48013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render() {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</a:t>
            </a:r>
            <a:r>
              <a:rPr lang="en-US" sz="1800" i="1" dirty="0">
                <a:solidFill>
                  <a:srgbClr val="ABB0B6"/>
                </a:solidFill>
                <a:latin typeface="var(--font-monospace)"/>
              </a:rPr>
              <a:t>// Filter out extra props that are specific to this HOC and shouldn't be</a:t>
            </a:r>
            <a:endParaRPr lang="en-US" sz="1800" dirty="0">
              <a:solidFill>
                <a:srgbClr val="5C6773"/>
              </a:solidFill>
              <a:latin typeface="var(--font-monospace)"/>
            </a:endParaRP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</a:t>
            </a:r>
            <a:r>
              <a:rPr lang="en-US" sz="1800" i="1" dirty="0">
                <a:solidFill>
                  <a:srgbClr val="ABB0B6"/>
                </a:solidFill>
                <a:latin typeface="var(--font-monospace)"/>
              </a:rPr>
              <a:t>// passed through</a:t>
            </a:r>
            <a:endParaRPr lang="en-US" sz="1800" dirty="0">
              <a:solidFill>
                <a:srgbClr val="5C6773"/>
              </a:solidFill>
              <a:latin typeface="var(--font-monospace)"/>
            </a:endParaRP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</a:t>
            </a:r>
            <a:r>
              <a:rPr lang="en-US" sz="1800" dirty="0">
                <a:solidFill>
                  <a:srgbClr val="F2590C"/>
                </a:solidFill>
                <a:latin typeface="var(--font-monospace)"/>
              </a:rPr>
              <a:t>const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{ 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extraProp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, ...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passThroughProps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} = </a:t>
            </a:r>
            <a:r>
              <a:rPr lang="en-US" sz="1800" dirty="0" err="1">
                <a:solidFill>
                  <a:srgbClr val="F2590C"/>
                </a:solidFill>
                <a:latin typeface="var(--font-monospace)"/>
              </a:rPr>
              <a:t>this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.props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;</a:t>
            </a:r>
          </a:p>
          <a:p>
            <a:br>
              <a:rPr lang="en-US" sz="1800" dirty="0">
                <a:solidFill>
                  <a:srgbClr val="5C6773"/>
                </a:solidFill>
                <a:latin typeface="var(--font-monospace)"/>
              </a:rPr>
            </a:b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</a:t>
            </a:r>
            <a:r>
              <a:rPr lang="en-US" sz="1800" i="1" dirty="0">
                <a:solidFill>
                  <a:srgbClr val="ABB0B6"/>
                </a:solidFill>
                <a:latin typeface="var(--font-monospace)"/>
              </a:rPr>
              <a:t>// Inject props into the wrapped component. These are usually state values or</a:t>
            </a:r>
            <a:endParaRPr lang="en-US" sz="1800" dirty="0">
              <a:solidFill>
                <a:srgbClr val="5C6773"/>
              </a:solidFill>
              <a:latin typeface="var(--font-monospace)"/>
            </a:endParaRP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</a:t>
            </a:r>
            <a:r>
              <a:rPr lang="en-US" sz="1800" i="1" dirty="0">
                <a:solidFill>
                  <a:srgbClr val="ABB0B6"/>
                </a:solidFill>
                <a:latin typeface="var(--font-monospace)"/>
              </a:rPr>
              <a:t>// instance methods.</a:t>
            </a:r>
            <a:endParaRPr lang="en-US" sz="1800" dirty="0">
              <a:solidFill>
                <a:srgbClr val="5C6773"/>
              </a:solidFill>
              <a:latin typeface="var(--font-monospace)"/>
            </a:endParaRP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</a:t>
            </a:r>
            <a:r>
              <a:rPr lang="en-US" sz="1800" dirty="0">
                <a:solidFill>
                  <a:srgbClr val="F2590C"/>
                </a:solidFill>
                <a:latin typeface="var(--font-monospace)"/>
              </a:rPr>
              <a:t>const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injectedProp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= 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someStateOrInstanceMethod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;</a:t>
            </a:r>
          </a:p>
          <a:p>
            <a:br>
              <a:rPr lang="en-US" sz="1800" dirty="0">
                <a:solidFill>
                  <a:srgbClr val="5C6773"/>
                </a:solidFill>
                <a:latin typeface="var(--font-monospace)"/>
              </a:rPr>
            </a:b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</a:t>
            </a:r>
            <a:r>
              <a:rPr lang="en-US" sz="1800" i="1" dirty="0">
                <a:solidFill>
                  <a:srgbClr val="ABB0B6"/>
                </a:solidFill>
                <a:latin typeface="var(--font-monospace)"/>
              </a:rPr>
              <a:t>// Pass props to wrapped component</a:t>
            </a:r>
            <a:endParaRPr lang="en-US" sz="1800" dirty="0">
              <a:solidFill>
                <a:srgbClr val="5C6773"/>
              </a:solidFill>
              <a:latin typeface="var(--font-monospace)"/>
            </a:endParaRP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</a:t>
            </a:r>
            <a:r>
              <a:rPr lang="en-US" sz="1800" dirty="0">
                <a:solidFill>
                  <a:srgbClr val="F2590C"/>
                </a:solidFill>
                <a:latin typeface="var(--font-monospace)"/>
              </a:rPr>
              <a:t>return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(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&lt;</a:t>
            </a:r>
            <a:r>
              <a:rPr lang="en-US" sz="1800" dirty="0" err="1">
                <a:solidFill>
                  <a:srgbClr val="41A6D9"/>
                </a:solidFill>
                <a:latin typeface="var(--font-monospace)"/>
              </a:rPr>
              <a:t>WrappedComponent</a:t>
            </a:r>
            <a:endParaRPr lang="en-US" sz="1800" dirty="0">
              <a:solidFill>
                <a:srgbClr val="5C6773"/>
              </a:solidFill>
              <a:latin typeface="var(--font-monospace)"/>
            </a:endParaRP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  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injectedProp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={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injectedProp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}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  {...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passThroughProps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}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/&gt;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);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}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58E84E4-AF76-744C-9D40-800C6BC6EDBB}"/>
              </a:ext>
            </a:extLst>
          </p:cNvPr>
          <p:cNvSpPr/>
          <p:nvPr/>
        </p:nvSpPr>
        <p:spPr>
          <a:xfrm>
            <a:off x="865523" y="6156295"/>
            <a:ext cx="941796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1200"/>
              </a:spcAft>
            </a:pP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convention helps ensure that HOCs are as flexible and reusable as possible.</a:t>
            </a:r>
            <a:endParaRPr lang="en-VN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79212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0D96B6-2D2F-E945-9503-EE252349B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Convention: Maximizing Composability</a:t>
            </a:r>
            <a:endParaRPr lang="en-V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76725C-E8B0-D548-99BD-9FB8550AADC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31</a:t>
            </a:fld>
            <a:endParaRPr lang="ja-JP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08B79B0-92A4-7041-BEC1-684D2A4F3E00}"/>
              </a:ext>
            </a:extLst>
          </p:cNvPr>
          <p:cNvSpPr/>
          <p:nvPr/>
        </p:nvSpPr>
        <p:spPr>
          <a:xfrm>
            <a:off x="838200" y="1877509"/>
            <a:ext cx="1038225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1200"/>
              </a:spcAft>
            </a:pP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 all HOCs look the same. Sometimes they accept only a single argument, the wrapped component:</a:t>
            </a:r>
            <a:endParaRPr lang="en-VN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2E4F170-0CB8-1C46-B065-F07162DEFF3F}"/>
              </a:ext>
            </a:extLst>
          </p:cNvPr>
          <p:cNvSpPr/>
          <p:nvPr/>
        </p:nvSpPr>
        <p:spPr>
          <a:xfrm>
            <a:off x="1695726" y="2703615"/>
            <a:ext cx="4679486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F2590C"/>
                </a:solidFill>
                <a:latin typeface="var(--font-monospace)"/>
              </a:rPr>
              <a:t>const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</a:t>
            </a:r>
            <a:r>
              <a:rPr lang="en-US" sz="1800" dirty="0" err="1">
                <a:solidFill>
                  <a:srgbClr val="41A6D9"/>
                </a:solidFill>
                <a:latin typeface="var(--font-monospace)"/>
              </a:rPr>
              <a:t>NavbarWithRouter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= 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withRouter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(</a:t>
            </a:r>
            <a:r>
              <a:rPr lang="en-US" sz="1800" dirty="0">
                <a:solidFill>
                  <a:srgbClr val="41A6D9"/>
                </a:solidFill>
                <a:latin typeface="var(--font-monospace)"/>
              </a:rPr>
              <a:t>Navbar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);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C22782B-B96B-7A49-8DCD-A2E190F4164D}"/>
              </a:ext>
            </a:extLst>
          </p:cNvPr>
          <p:cNvSpPr/>
          <p:nvPr/>
        </p:nvSpPr>
        <p:spPr>
          <a:xfrm>
            <a:off x="904875" y="3225676"/>
            <a:ext cx="1038224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1200"/>
              </a:spcAft>
            </a:pP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Usually, HOCs accept additional arguments. In this example from Relay, a config object is used to specify a component’s data dependencies:</a:t>
            </a:r>
            <a:endParaRPr lang="en-VN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F3D4E53-C81E-494F-A126-BF7CBB14165D}"/>
              </a:ext>
            </a:extLst>
          </p:cNvPr>
          <p:cNvSpPr/>
          <p:nvPr/>
        </p:nvSpPr>
        <p:spPr>
          <a:xfrm>
            <a:off x="1695726" y="4086291"/>
            <a:ext cx="6763390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F2590C"/>
                </a:solidFill>
                <a:latin typeface="var(--font-monospace)"/>
              </a:rPr>
              <a:t>const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</a:t>
            </a:r>
            <a:r>
              <a:rPr lang="en-US" sz="1800" dirty="0" err="1">
                <a:solidFill>
                  <a:srgbClr val="41A6D9"/>
                </a:solidFill>
                <a:latin typeface="var(--font-monospace)"/>
              </a:rPr>
              <a:t>CommentWithRelay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= </a:t>
            </a:r>
            <a:r>
              <a:rPr lang="en-US" sz="1800" dirty="0" err="1">
                <a:solidFill>
                  <a:srgbClr val="41A6D9"/>
                </a:solidFill>
                <a:latin typeface="var(--font-monospace)"/>
              </a:rPr>
              <a:t>Relay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.createContainer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(</a:t>
            </a:r>
            <a:r>
              <a:rPr lang="en-US" sz="1800" dirty="0">
                <a:solidFill>
                  <a:srgbClr val="41A6D9"/>
                </a:solidFill>
                <a:latin typeface="var(--font-monospace)"/>
              </a:rPr>
              <a:t>Comment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, config);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B69ADB-7A90-9346-9D62-95A9AF797962}"/>
              </a:ext>
            </a:extLst>
          </p:cNvPr>
          <p:cNvSpPr/>
          <p:nvPr/>
        </p:nvSpPr>
        <p:spPr>
          <a:xfrm>
            <a:off x="904875" y="4837178"/>
            <a:ext cx="403988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1200"/>
              </a:spcAft>
            </a:pP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most common signature for HOCs looks like this:</a:t>
            </a:r>
            <a:endParaRPr lang="en-VN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6C88138-B2C3-7147-BF83-6F289729776C}"/>
              </a:ext>
            </a:extLst>
          </p:cNvPr>
          <p:cNvSpPr/>
          <p:nvPr/>
        </p:nvSpPr>
        <p:spPr>
          <a:xfrm>
            <a:off x="1715372" y="5294440"/>
            <a:ext cx="9171703" cy="6463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sz="1800" i="1" dirty="0">
                <a:solidFill>
                  <a:srgbClr val="ABB0B6"/>
                </a:solidFill>
                <a:latin typeface="var(--font-monospace)"/>
              </a:rPr>
              <a:t>// React </a:t>
            </a:r>
            <a:r>
              <a:rPr lang="en-US" sz="1800" i="1" dirty="0" err="1">
                <a:solidFill>
                  <a:srgbClr val="ABB0B6"/>
                </a:solidFill>
                <a:latin typeface="var(--font-monospace)"/>
              </a:rPr>
              <a:t>Redux's</a:t>
            </a:r>
            <a:r>
              <a:rPr lang="en-US" sz="1800" i="1" dirty="0">
                <a:solidFill>
                  <a:srgbClr val="ABB0B6"/>
                </a:solidFill>
                <a:latin typeface="var(--font-monospace)"/>
              </a:rPr>
              <a:t> `connect`</a:t>
            </a:r>
            <a:endParaRPr lang="en-US" sz="1800" dirty="0">
              <a:solidFill>
                <a:srgbClr val="5C6773"/>
              </a:solidFill>
              <a:latin typeface="var(--font-monospace)"/>
            </a:endParaRPr>
          </a:p>
          <a:p>
            <a:r>
              <a:rPr lang="en-US" sz="1800" dirty="0">
                <a:solidFill>
                  <a:srgbClr val="F2590C"/>
                </a:solidFill>
                <a:latin typeface="var(--font-monospace)"/>
              </a:rPr>
              <a:t>const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</a:t>
            </a:r>
            <a:r>
              <a:rPr lang="en-US" sz="1800" dirty="0" err="1">
                <a:solidFill>
                  <a:srgbClr val="41A6D9"/>
                </a:solidFill>
                <a:latin typeface="var(--font-monospace)"/>
              </a:rPr>
              <a:t>ConnectedComment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= connect(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commentSelector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, 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commentActions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)(</a:t>
            </a:r>
            <a:r>
              <a:rPr lang="en-US" sz="1800" dirty="0" err="1">
                <a:solidFill>
                  <a:srgbClr val="41A6D9"/>
                </a:solidFill>
                <a:latin typeface="var(--font-monospace)"/>
              </a:rPr>
              <a:t>CommentList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9917137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A818A0-4D4B-9043-8C95-CCDB52FBED4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32</a:t>
            </a:fld>
            <a:endParaRPr lang="ja-JP" alt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95E8A92-16F7-2042-B49F-8267D0CD9036}"/>
              </a:ext>
            </a:extLst>
          </p:cNvPr>
          <p:cNvSpPr/>
          <p:nvPr/>
        </p:nvSpPr>
        <p:spPr>
          <a:xfrm>
            <a:off x="926102" y="1285314"/>
            <a:ext cx="717215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1200"/>
              </a:spcAft>
            </a:pP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What?! If you break it apart, it’s easier to see what’s going on.</a:t>
            </a:r>
            <a:endParaRPr lang="en-VN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3CD115D-86F4-BE4E-AAE1-047DB8E9A9E5}"/>
              </a:ext>
            </a:extLst>
          </p:cNvPr>
          <p:cNvSpPr/>
          <p:nvPr/>
        </p:nvSpPr>
        <p:spPr>
          <a:xfrm>
            <a:off x="980582" y="2054810"/>
            <a:ext cx="9282113" cy="147732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sz="1800" i="1" dirty="0">
                <a:solidFill>
                  <a:srgbClr val="ABB0B6"/>
                </a:solidFill>
                <a:latin typeface="var(--font-monospace)"/>
              </a:rPr>
              <a:t>// connect is a function that returns another function</a:t>
            </a:r>
            <a:endParaRPr lang="en-US" sz="1800" dirty="0">
              <a:solidFill>
                <a:srgbClr val="5C6773"/>
              </a:solidFill>
              <a:latin typeface="var(--font-monospace)"/>
            </a:endParaRPr>
          </a:p>
          <a:p>
            <a:r>
              <a:rPr lang="en-US" sz="1800" dirty="0">
                <a:solidFill>
                  <a:srgbClr val="F2590C"/>
                </a:solidFill>
                <a:latin typeface="var(--font-monospace)"/>
              </a:rPr>
              <a:t>const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enhance = connect(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commentListSelector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, 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commentListActions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);</a:t>
            </a:r>
          </a:p>
          <a:p>
            <a:r>
              <a:rPr lang="en-US" sz="1800" i="1" dirty="0">
                <a:solidFill>
                  <a:srgbClr val="ABB0B6"/>
                </a:solidFill>
                <a:latin typeface="var(--font-monospace)"/>
              </a:rPr>
              <a:t>// The returned function is a HOC, which returns a component that is connected</a:t>
            </a:r>
            <a:endParaRPr lang="en-US" sz="1800" dirty="0">
              <a:solidFill>
                <a:srgbClr val="5C6773"/>
              </a:solidFill>
              <a:latin typeface="var(--font-monospace)"/>
            </a:endParaRPr>
          </a:p>
          <a:p>
            <a:r>
              <a:rPr lang="en-US" sz="1800" i="1" dirty="0">
                <a:solidFill>
                  <a:srgbClr val="ABB0B6"/>
                </a:solidFill>
                <a:latin typeface="var(--font-monospace)"/>
              </a:rPr>
              <a:t>// to the Redux store</a:t>
            </a:r>
            <a:endParaRPr lang="en-US" sz="1800" dirty="0">
              <a:solidFill>
                <a:srgbClr val="5C6773"/>
              </a:solidFill>
              <a:latin typeface="var(--font-monospace)"/>
            </a:endParaRPr>
          </a:p>
          <a:p>
            <a:r>
              <a:rPr lang="en-US" sz="1800" dirty="0">
                <a:solidFill>
                  <a:srgbClr val="F2590C"/>
                </a:solidFill>
                <a:latin typeface="var(--font-monospace)"/>
              </a:rPr>
              <a:t>const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</a:t>
            </a:r>
            <a:r>
              <a:rPr lang="en-US" sz="1800" dirty="0" err="1">
                <a:solidFill>
                  <a:srgbClr val="41A6D9"/>
                </a:solidFill>
                <a:latin typeface="var(--font-monospace)"/>
              </a:rPr>
              <a:t>ConnectedComment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= enhance(</a:t>
            </a:r>
            <a:r>
              <a:rPr lang="en-US" sz="1800" dirty="0" err="1">
                <a:solidFill>
                  <a:srgbClr val="41A6D9"/>
                </a:solidFill>
                <a:latin typeface="var(--font-monospace)"/>
              </a:rPr>
              <a:t>CommentList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);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030C6B8-E65B-A741-809E-87EC5D89373C}"/>
              </a:ext>
            </a:extLst>
          </p:cNvPr>
          <p:cNvSpPr/>
          <p:nvPr/>
        </p:nvSpPr>
        <p:spPr>
          <a:xfrm>
            <a:off x="926102" y="3870801"/>
            <a:ext cx="1042769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1200"/>
              </a:spcAft>
            </a:pP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other words, connect is a higher-order function that returns a higher-order component!</a:t>
            </a:r>
            <a:endParaRPr lang="en-VN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11057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EB16321-C313-D647-83E2-CE9A878FA6F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33</a:t>
            </a:fld>
            <a:endParaRPr lang="ja-JP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CF85699-3CBE-C644-A8BB-7B750FF2C22F}"/>
              </a:ext>
            </a:extLst>
          </p:cNvPr>
          <p:cNvSpPr/>
          <p:nvPr/>
        </p:nvSpPr>
        <p:spPr>
          <a:xfrm>
            <a:off x="554832" y="823109"/>
            <a:ext cx="1111805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1200"/>
              </a:spcAft>
            </a:pP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form may seem confusing or unnecessary, but it has a useful property. Single-argument HOCs like the one returned by the </a:t>
            </a:r>
            <a:r>
              <a:rPr lang="en-US" sz="2000" dirty="0">
                <a:solidFill>
                  <a:schemeClr val="tx1"/>
                </a:solidFill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connect</a:t>
            </a: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function have the signature </a:t>
            </a:r>
            <a:r>
              <a:rPr lang="en-US" sz="2000" dirty="0">
                <a:solidFill>
                  <a:schemeClr val="tx1"/>
                </a:solidFill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Component</a:t>
            </a: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=&gt; </a:t>
            </a:r>
            <a:r>
              <a:rPr lang="en-US" sz="2000" dirty="0">
                <a:solidFill>
                  <a:schemeClr val="tx1"/>
                </a:solidFill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Component</a:t>
            </a: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Functions whose output type is the same as its input type are really easy to compose together.</a:t>
            </a:r>
            <a:endParaRPr lang="en-VN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55C5128-846C-C744-91B9-60967D0A677B}"/>
              </a:ext>
            </a:extLst>
          </p:cNvPr>
          <p:cNvSpPr/>
          <p:nvPr/>
        </p:nvSpPr>
        <p:spPr>
          <a:xfrm>
            <a:off x="1276351" y="2146548"/>
            <a:ext cx="9339262" cy="31393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sz="1800" i="1" dirty="0">
                <a:solidFill>
                  <a:srgbClr val="ABB0B6"/>
                </a:solidFill>
                <a:latin typeface="var(--font-monospace)"/>
              </a:rPr>
              <a:t>// Instead of doing this...</a:t>
            </a:r>
            <a:endParaRPr lang="en-US" sz="1800" dirty="0">
              <a:solidFill>
                <a:srgbClr val="5C6773"/>
              </a:solidFill>
              <a:latin typeface="var(--font-monospace)"/>
            </a:endParaRPr>
          </a:p>
          <a:p>
            <a:r>
              <a:rPr lang="en-US" sz="1800" dirty="0">
                <a:solidFill>
                  <a:srgbClr val="F2590C"/>
                </a:solidFill>
                <a:latin typeface="var(--font-monospace)"/>
              </a:rPr>
              <a:t>const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</a:t>
            </a:r>
            <a:r>
              <a:rPr lang="en-US" sz="1800" dirty="0" err="1">
                <a:solidFill>
                  <a:srgbClr val="41A6D9"/>
                </a:solidFill>
                <a:latin typeface="var(--font-monospace)"/>
              </a:rPr>
              <a:t>EnhancedComponent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= 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withRouter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(connect(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commentSelector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)(</a:t>
            </a:r>
            <a:r>
              <a:rPr lang="en-US" sz="1800" dirty="0" err="1">
                <a:solidFill>
                  <a:srgbClr val="41A6D9"/>
                </a:solidFill>
                <a:latin typeface="var(--font-monospace)"/>
              </a:rPr>
              <a:t>WrappedComponent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))</a:t>
            </a:r>
          </a:p>
          <a:p>
            <a:br>
              <a:rPr lang="en-US" sz="1800" dirty="0">
                <a:solidFill>
                  <a:srgbClr val="5C6773"/>
                </a:solidFill>
                <a:latin typeface="var(--font-monospace)"/>
              </a:rPr>
            </a:br>
            <a:r>
              <a:rPr lang="en-US" sz="1800" i="1" dirty="0">
                <a:solidFill>
                  <a:srgbClr val="ABB0B6"/>
                </a:solidFill>
                <a:latin typeface="var(--font-monospace)"/>
              </a:rPr>
              <a:t>// ... you can use a function composition utility</a:t>
            </a:r>
            <a:endParaRPr lang="en-US" sz="1800" dirty="0">
              <a:solidFill>
                <a:srgbClr val="5C6773"/>
              </a:solidFill>
              <a:latin typeface="var(--font-monospace)"/>
            </a:endParaRPr>
          </a:p>
          <a:p>
            <a:r>
              <a:rPr lang="en-US" sz="1800" i="1" dirty="0">
                <a:solidFill>
                  <a:srgbClr val="ABB0B6"/>
                </a:solidFill>
                <a:latin typeface="var(--font-monospace)"/>
              </a:rPr>
              <a:t>// compose(f, g, h) is the same as (...</a:t>
            </a:r>
            <a:r>
              <a:rPr lang="en-US" sz="1800" i="1" dirty="0" err="1">
                <a:solidFill>
                  <a:srgbClr val="ABB0B6"/>
                </a:solidFill>
                <a:latin typeface="var(--font-monospace)"/>
              </a:rPr>
              <a:t>args</a:t>
            </a:r>
            <a:r>
              <a:rPr lang="en-US" sz="1800" i="1" dirty="0">
                <a:solidFill>
                  <a:srgbClr val="ABB0B6"/>
                </a:solidFill>
                <a:latin typeface="var(--font-monospace)"/>
              </a:rPr>
              <a:t>) =&gt; f(g(h(...</a:t>
            </a:r>
            <a:r>
              <a:rPr lang="en-US" sz="1800" i="1" dirty="0" err="1">
                <a:solidFill>
                  <a:srgbClr val="ABB0B6"/>
                </a:solidFill>
                <a:latin typeface="var(--font-monospace)"/>
              </a:rPr>
              <a:t>args</a:t>
            </a:r>
            <a:r>
              <a:rPr lang="en-US" sz="1800" i="1" dirty="0">
                <a:solidFill>
                  <a:srgbClr val="ABB0B6"/>
                </a:solidFill>
                <a:latin typeface="var(--font-monospace)"/>
              </a:rPr>
              <a:t>)))</a:t>
            </a:r>
            <a:endParaRPr lang="en-US" sz="1800" dirty="0">
              <a:solidFill>
                <a:srgbClr val="5C6773"/>
              </a:solidFill>
              <a:latin typeface="var(--font-monospace)"/>
            </a:endParaRPr>
          </a:p>
          <a:p>
            <a:r>
              <a:rPr lang="en-US" sz="1800" dirty="0">
                <a:solidFill>
                  <a:srgbClr val="F2590C"/>
                </a:solidFill>
                <a:latin typeface="var(--font-monospace)"/>
              </a:rPr>
              <a:t>const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enhance = compose(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</a:t>
            </a:r>
            <a:r>
              <a:rPr lang="en-US" sz="1800" i="1" dirty="0">
                <a:solidFill>
                  <a:srgbClr val="ABB0B6"/>
                </a:solidFill>
                <a:latin typeface="var(--font-monospace)"/>
              </a:rPr>
              <a:t>// These are both single-argument HOCs</a:t>
            </a:r>
            <a:endParaRPr lang="en-US" sz="1800" dirty="0">
              <a:solidFill>
                <a:srgbClr val="5C6773"/>
              </a:solidFill>
              <a:latin typeface="var(--font-monospace)"/>
            </a:endParaRP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withRouter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,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connect(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commentSelector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)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)</a:t>
            </a:r>
          </a:p>
          <a:p>
            <a:r>
              <a:rPr lang="en-US" sz="1800" dirty="0">
                <a:solidFill>
                  <a:srgbClr val="F2590C"/>
                </a:solidFill>
                <a:latin typeface="var(--font-monospace)"/>
              </a:rPr>
              <a:t>const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</a:t>
            </a:r>
            <a:r>
              <a:rPr lang="en-US" sz="1800" dirty="0" err="1">
                <a:solidFill>
                  <a:srgbClr val="41A6D9"/>
                </a:solidFill>
                <a:latin typeface="var(--font-monospace)"/>
              </a:rPr>
              <a:t>EnhancedComponent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= enhance(</a:t>
            </a:r>
            <a:r>
              <a:rPr lang="en-US" sz="1800" dirty="0" err="1">
                <a:solidFill>
                  <a:srgbClr val="41A6D9"/>
                </a:solidFill>
                <a:latin typeface="var(--font-monospace)"/>
              </a:rPr>
              <a:t>WrappedComponent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1812A6D-D61E-C84C-B7EB-C1BBA2F49597}"/>
              </a:ext>
            </a:extLst>
          </p:cNvPr>
          <p:cNvSpPr/>
          <p:nvPr/>
        </p:nvSpPr>
        <p:spPr>
          <a:xfrm>
            <a:off x="669132" y="5275152"/>
            <a:ext cx="11118056" cy="15542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1200"/>
              </a:spcAft>
            </a:pP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(This same property also allows connect and other enhancer-style HOCs to be used as decorators, an experimental JavaScript proposal.)</a:t>
            </a:r>
          </a:p>
          <a:p>
            <a:pPr>
              <a:spcBef>
                <a:spcPts val="600"/>
              </a:spcBef>
              <a:spcAft>
                <a:spcPts val="1200"/>
              </a:spcAft>
            </a:pP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 compose utility function is provided by many third-party libraries including </a:t>
            </a:r>
            <a:r>
              <a:rPr lang="en-US" sz="2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lodash</a:t>
            </a: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(as </a:t>
            </a: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lodash.flowRight</a:t>
            </a: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), </a:t>
            </a: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Redux</a:t>
            </a: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and </a:t>
            </a: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Ramda</a:t>
            </a: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2618022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B8FA11B-0E2E-1649-93D6-8C70433098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Convention: Wrap the Display Name for Easy Debugging</a:t>
            </a:r>
            <a:endParaRPr lang="en-V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8A2173F-7B44-B945-A7D3-8820EC4E921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34</a:t>
            </a:fld>
            <a:endParaRPr lang="ja-JP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E5B40AB-B172-2B4A-99CE-5738A685AB7B}"/>
              </a:ext>
            </a:extLst>
          </p:cNvPr>
          <p:cNvSpPr/>
          <p:nvPr/>
        </p:nvSpPr>
        <p:spPr>
          <a:xfrm>
            <a:off x="1319213" y="2428397"/>
            <a:ext cx="10367962" cy="32470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1200"/>
              </a:spcAft>
            </a:pP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container components created by HOCs show up in the </a:t>
            </a: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React Developer Tools</a:t>
            </a: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like any other component.</a:t>
            </a:r>
          </a:p>
          <a:p>
            <a:pPr marL="342900" indent="-342900">
              <a:spcBef>
                <a:spcPts val="6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ease debugging, choose a display name that communicates that it’s the result of a HOC.</a:t>
            </a:r>
          </a:p>
          <a:p>
            <a:pPr>
              <a:spcBef>
                <a:spcPts val="600"/>
              </a:spcBef>
              <a:spcAft>
                <a:spcPts val="1200"/>
              </a:spcAft>
            </a:pP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most common technique is to wrap the display name of the wrapped component.</a:t>
            </a:r>
          </a:p>
          <a:p>
            <a:pPr marL="342900" indent="-342900">
              <a:spcBef>
                <a:spcPts val="6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 if your higher-order component is named </a:t>
            </a:r>
            <a:r>
              <a:rPr lang="en-US" sz="2000" dirty="0" err="1">
                <a:solidFill>
                  <a:schemeClr val="tx1"/>
                </a:solidFill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withSubscription</a:t>
            </a: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and the wrapped component’s display name is </a:t>
            </a:r>
            <a:r>
              <a:rPr lang="en-US" sz="2000" dirty="0" err="1">
                <a:solidFill>
                  <a:schemeClr val="tx1"/>
                </a:solidFill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CommentList</a:t>
            </a: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use the display name </a:t>
            </a:r>
            <a:r>
              <a:rPr lang="en-US" sz="2000" dirty="0" err="1">
                <a:solidFill>
                  <a:schemeClr val="tx1"/>
                </a:solidFill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WithSubscription</a:t>
            </a: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2000" dirty="0" err="1">
                <a:solidFill>
                  <a:schemeClr val="tx1"/>
                </a:solidFill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CommentList</a:t>
            </a: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):</a:t>
            </a:r>
          </a:p>
        </p:txBody>
      </p:sp>
    </p:spTree>
    <p:extLst>
      <p:ext uri="{BB962C8B-B14F-4D97-AF65-F5344CB8AC3E}">
        <p14:creationId xmlns:p14="http://schemas.microsoft.com/office/powerpoint/2010/main" val="15169640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9F74BF1-31F7-0841-B789-EF6C94F7A6A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35</a:t>
            </a:fld>
            <a:endParaRPr lang="ja-JP" alt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5497E99-4D88-6B4B-B134-A4BD1728ACCB}"/>
              </a:ext>
            </a:extLst>
          </p:cNvPr>
          <p:cNvSpPr/>
          <p:nvPr/>
        </p:nvSpPr>
        <p:spPr>
          <a:xfrm>
            <a:off x="1576386" y="2136338"/>
            <a:ext cx="9396413" cy="258532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F2590C"/>
                </a:solidFill>
                <a:latin typeface="var(--font-monospace)"/>
              </a:rPr>
              <a:t>function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withSubscription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(</a:t>
            </a:r>
            <a:r>
              <a:rPr lang="en-US" sz="1800" dirty="0" err="1">
                <a:solidFill>
                  <a:srgbClr val="41A6D9"/>
                </a:solidFill>
                <a:latin typeface="var(--font-monospace)"/>
              </a:rPr>
              <a:t>WrappedComponent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) {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</a:t>
            </a:r>
            <a:r>
              <a:rPr lang="en-US" sz="1800" dirty="0">
                <a:solidFill>
                  <a:srgbClr val="F2590C"/>
                </a:solidFill>
                <a:latin typeface="var(--font-monospace)"/>
              </a:rPr>
              <a:t>class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</a:t>
            </a:r>
            <a:r>
              <a:rPr lang="en-US" sz="1800" dirty="0" err="1">
                <a:solidFill>
                  <a:srgbClr val="41A6D9"/>
                </a:solidFill>
                <a:latin typeface="var(--font-monospace)"/>
              </a:rPr>
              <a:t>WithSubscription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</a:t>
            </a:r>
            <a:r>
              <a:rPr lang="en-US" sz="1800" dirty="0">
                <a:solidFill>
                  <a:srgbClr val="F2590C"/>
                </a:solidFill>
                <a:latin typeface="var(--font-monospace)"/>
              </a:rPr>
              <a:t>extends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</a:t>
            </a:r>
            <a:r>
              <a:rPr lang="en-US" sz="1800" dirty="0" err="1">
                <a:solidFill>
                  <a:srgbClr val="41A6D9"/>
                </a:solidFill>
                <a:latin typeface="var(--font-monospace)"/>
              </a:rPr>
              <a:t>React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.</a:t>
            </a:r>
            <a:r>
              <a:rPr lang="en-US" sz="1800" dirty="0" err="1">
                <a:solidFill>
                  <a:srgbClr val="41A6D9"/>
                </a:solidFill>
                <a:latin typeface="var(--font-monospace)"/>
              </a:rPr>
              <a:t>Component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{</a:t>
            </a:r>
            <a:r>
              <a:rPr lang="en-US" sz="1800" i="1" dirty="0">
                <a:solidFill>
                  <a:srgbClr val="ABB0B6"/>
                </a:solidFill>
                <a:latin typeface="var(--font-monospace)"/>
              </a:rPr>
              <a:t>/* ... */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}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</a:t>
            </a:r>
            <a:r>
              <a:rPr lang="en-US" sz="1800" dirty="0" err="1">
                <a:solidFill>
                  <a:srgbClr val="41A6D9"/>
                </a:solidFill>
                <a:latin typeface="var(--font-monospace)"/>
              </a:rPr>
              <a:t>WithSubscription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.displayName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= </a:t>
            </a:r>
            <a:r>
              <a:rPr lang="en-US" sz="1800" dirty="0">
                <a:solidFill>
                  <a:srgbClr val="86B300"/>
                </a:solidFill>
                <a:latin typeface="var(--font-monospace)"/>
              </a:rPr>
              <a:t>`</a:t>
            </a:r>
            <a:r>
              <a:rPr lang="en-US" sz="1800" dirty="0" err="1">
                <a:solidFill>
                  <a:srgbClr val="86B300"/>
                </a:solidFill>
                <a:latin typeface="var(--font-monospace)"/>
              </a:rPr>
              <a:t>WithSubscription</a:t>
            </a:r>
            <a:r>
              <a:rPr lang="en-US" sz="1800" dirty="0">
                <a:solidFill>
                  <a:srgbClr val="86B300"/>
                </a:solidFill>
                <a:latin typeface="var(--font-monospace)"/>
              </a:rPr>
              <a:t>(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${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getDisplayName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(</a:t>
            </a:r>
            <a:r>
              <a:rPr lang="en-US" sz="1800" dirty="0" err="1">
                <a:solidFill>
                  <a:srgbClr val="41A6D9"/>
                </a:solidFill>
                <a:latin typeface="var(--font-monospace)"/>
              </a:rPr>
              <a:t>WrappedComponent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)}</a:t>
            </a:r>
            <a:r>
              <a:rPr lang="en-US" sz="1800" dirty="0">
                <a:solidFill>
                  <a:srgbClr val="86B300"/>
                </a:solidFill>
                <a:latin typeface="var(--font-monospace)"/>
              </a:rPr>
              <a:t>)`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</a:t>
            </a:r>
            <a:r>
              <a:rPr lang="en-US" sz="1800" dirty="0">
                <a:solidFill>
                  <a:srgbClr val="F2590C"/>
                </a:solidFill>
                <a:latin typeface="var(--font-monospace)"/>
              </a:rPr>
              <a:t>return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</a:t>
            </a:r>
            <a:r>
              <a:rPr lang="en-US" sz="1800" dirty="0" err="1">
                <a:solidFill>
                  <a:srgbClr val="41A6D9"/>
                </a:solidFill>
                <a:latin typeface="var(--font-monospace)"/>
              </a:rPr>
              <a:t>WithSubscription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}</a:t>
            </a:r>
          </a:p>
          <a:p>
            <a:br>
              <a:rPr lang="en-US" sz="1800" dirty="0">
                <a:solidFill>
                  <a:srgbClr val="5C6773"/>
                </a:solidFill>
                <a:latin typeface="var(--font-monospace)"/>
              </a:rPr>
            </a:br>
            <a:r>
              <a:rPr lang="en-US" sz="1800" dirty="0">
                <a:solidFill>
                  <a:srgbClr val="F2590C"/>
                </a:solidFill>
                <a:latin typeface="var(--font-monospace)"/>
              </a:rPr>
              <a:t>function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getDisplayName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(</a:t>
            </a:r>
            <a:r>
              <a:rPr lang="en-US" sz="1800" dirty="0" err="1">
                <a:solidFill>
                  <a:srgbClr val="41A6D9"/>
                </a:solidFill>
                <a:latin typeface="var(--font-monospace)"/>
              </a:rPr>
              <a:t>WrappedComponent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) {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</a:t>
            </a:r>
            <a:r>
              <a:rPr lang="en-US" sz="1800" dirty="0">
                <a:solidFill>
                  <a:srgbClr val="F2590C"/>
                </a:solidFill>
                <a:latin typeface="var(--font-monospace)"/>
              </a:rPr>
              <a:t>return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</a:t>
            </a:r>
            <a:r>
              <a:rPr lang="en-US" sz="1800" dirty="0" err="1">
                <a:solidFill>
                  <a:srgbClr val="41A6D9"/>
                </a:solidFill>
                <a:latin typeface="var(--font-monospace)"/>
              </a:rPr>
              <a:t>WrappedComponent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.displayName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|| </a:t>
            </a:r>
            <a:r>
              <a:rPr lang="en-US" sz="1800" dirty="0" err="1">
                <a:solidFill>
                  <a:srgbClr val="41A6D9"/>
                </a:solidFill>
                <a:latin typeface="var(--font-monospace)"/>
              </a:rPr>
              <a:t>WrappedComponent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.name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|| </a:t>
            </a:r>
            <a:r>
              <a:rPr lang="en-US" sz="1800" dirty="0">
                <a:solidFill>
                  <a:srgbClr val="86B300"/>
                </a:solidFill>
                <a:latin typeface="var(--font-monospace)"/>
              </a:rPr>
              <a:t>'Component'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9796766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C88925-961D-204D-89CC-60C363E35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Caveats</a:t>
            </a:r>
            <a:endParaRPr lang="en-V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A3C0F5C-3871-8E4A-BC4F-E882C87404C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36</a:t>
            </a:fld>
            <a:endParaRPr lang="ja-JP" alt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B1ACE84-22FC-174D-8A5B-BFA98B088BDE}"/>
              </a:ext>
            </a:extLst>
          </p:cNvPr>
          <p:cNvSpPr/>
          <p:nvPr/>
        </p:nvSpPr>
        <p:spPr>
          <a:xfrm>
            <a:off x="2462212" y="2967006"/>
            <a:ext cx="726757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  <a:spcAft>
                <a:spcPts val="1200"/>
              </a:spcAft>
            </a:pP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Higher-order components come with a few caveats that aren’t immediately obvious if you’re new to React.</a:t>
            </a:r>
          </a:p>
        </p:txBody>
      </p:sp>
    </p:spTree>
    <p:extLst>
      <p:ext uri="{BB962C8B-B14F-4D97-AF65-F5344CB8AC3E}">
        <p14:creationId xmlns:p14="http://schemas.microsoft.com/office/powerpoint/2010/main" val="37838126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365B1BF-6CA9-D84F-810A-FCA5D9C0B66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37</a:t>
            </a:fld>
            <a:endParaRPr lang="ja-JP" alt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B354169-3D93-844C-ABEB-AD000DB6CEC9}"/>
              </a:ext>
            </a:extLst>
          </p:cNvPr>
          <p:cNvSpPr/>
          <p:nvPr/>
        </p:nvSpPr>
        <p:spPr>
          <a:xfrm>
            <a:off x="407342" y="646212"/>
            <a:ext cx="630332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VN" sz="2400" b="1" dirty="0"/>
              <a:t>Don’t Use HOCs Inside the render Method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2AD1F4F-63B1-0C4F-9571-F13C9D6843C0}"/>
              </a:ext>
            </a:extLst>
          </p:cNvPr>
          <p:cNvSpPr/>
          <p:nvPr/>
        </p:nvSpPr>
        <p:spPr>
          <a:xfrm>
            <a:off x="804861" y="1498938"/>
            <a:ext cx="10782301" cy="29392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1200"/>
              </a:spcAft>
            </a:pPr>
            <a:r>
              <a:rPr lang="en-US" sz="2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React’s</a:t>
            </a: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diffing algorithm (called </a:t>
            </a: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Reconciliation</a:t>
            </a: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uses component identity to determine whether it should update the existing subtree or throw it away and mount a new one.</a:t>
            </a:r>
          </a:p>
          <a:p>
            <a:pPr marL="342900" indent="-342900">
              <a:spcBef>
                <a:spcPts val="6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 the component returned from render is identical (===) to the component from the previous render, React recursively updates the subtree by diffing it with the new one.</a:t>
            </a:r>
          </a:p>
          <a:p>
            <a:pPr marL="342900" indent="-342900">
              <a:spcBef>
                <a:spcPts val="6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 they’re not equal, the previous subtree is unmounted completely.</a:t>
            </a:r>
          </a:p>
          <a:p>
            <a:pPr>
              <a:spcBef>
                <a:spcPts val="600"/>
              </a:spcBef>
              <a:spcAft>
                <a:spcPts val="1200"/>
              </a:spcAft>
            </a:pP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Normally, you shouldn’t need to think about this. But it matters for HOCs because it means you can’t apply a HOC to a component within the render method of a component:</a:t>
            </a:r>
          </a:p>
        </p:txBody>
      </p:sp>
    </p:spTree>
    <p:extLst>
      <p:ext uri="{BB962C8B-B14F-4D97-AF65-F5344CB8AC3E}">
        <p14:creationId xmlns:p14="http://schemas.microsoft.com/office/powerpoint/2010/main" val="313645414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D654321-497D-DE48-9B90-E55A6957FB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38</a:t>
            </a:fld>
            <a:endParaRPr lang="ja-JP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7C89EA0-AF48-3044-BECC-9956016D53EE}"/>
              </a:ext>
            </a:extLst>
          </p:cNvPr>
          <p:cNvSpPr/>
          <p:nvPr/>
        </p:nvSpPr>
        <p:spPr>
          <a:xfrm>
            <a:off x="1462087" y="1178759"/>
            <a:ext cx="8867775" cy="20313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render() {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</a:t>
            </a:r>
            <a:r>
              <a:rPr lang="en-US" sz="1800" i="1" dirty="0">
                <a:solidFill>
                  <a:srgbClr val="ABB0B6"/>
                </a:solidFill>
                <a:latin typeface="var(--font-monospace)"/>
              </a:rPr>
              <a:t>// A new version of </a:t>
            </a:r>
            <a:r>
              <a:rPr lang="en-US" sz="1800" i="1" dirty="0" err="1">
                <a:solidFill>
                  <a:srgbClr val="ABB0B6"/>
                </a:solidFill>
                <a:latin typeface="var(--font-monospace)"/>
              </a:rPr>
              <a:t>EnhancedComponent</a:t>
            </a:r>
            <a:r>
              <a:rPr lang="en-US" sz="1800" i="1" dirty="0">
                <a:solidFill>
                  <a:srgbClr val="ABB0B6"/>
                </a:solidFill>
                <a:latin typeface="var(--font-monospace)"/>
              </a:rPr>
              <a:t> is created on every render</a:t>
            </a:r>
            <a:endParaRPr lang="en-US" sz="1800" dirty="0">
              <a:solidFill>
                <a:srgbClr val="5C6773"/>
              </a:solidFill>
              <a:latin typeface="var(--font-monospace)"/>
            </a:endParaRP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</a:t>
            </a:r>
            <a:r>
              <a:rPr lang="en-US" sz="1800" i="1" dirty="0">
                <a:solidFill>
                  <a:srgbClr val="ABB0B6"/>
                </a:solidFill>
                <a:latin typeface="var(--font-monospace)"/>
              </a:rPr>
              <a:t>// EnhancedComponent1 !== EnhancedComponent2</a:t>
            </a:r>
            <a:endParaRPr lang="en-US" sz="1800" dirty="0">
              <a:solidFill>
                <a:srgbClr val="5C6773"/>
              </a:solidFill>
              <a:latin typeface="var(--font-monospace)"/>
            </a:endParaRP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</a:t>
            </a:r>
            <a:r>
              <a:rPr lang="en-US" sz="1800" dirty="0">
                <a:solidFill>
                  <a:srgbClr val="F2590C"/>
                </a:solidFill>
                <a:latin typeface="var(--font-monospace)"/>
              </a:rPr>
              <a:t>const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</a:t>
            </a:r>
            <a:r>
              <a:rPr lang="en-US" sz="1800" dirty="0" err="1">
                <a:solidFill>
                  <a:srgbClr val="41A6D9"/>
                </a:solidFill>
                <a:latin typeface="var(--font-monospace)"/>
              </a:rPr>
              <a:t>EnhancedComponent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= enhance(</a:t>
            </a:r>
            <a:r>
              <a:rPr lang="en-US" sz="1800" dirty="0" err="1">
                <a:solidFill>
                  <a:srgbClr val="41A6D9"/>
                </a:solidFill>
                <a:latin typeface="var(--font-monospace)"/>
              </a:rPr>
              <a:t>MyComponent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);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</a:t>
            </a:r>
            <a:r>
              <a:rPr lang="en-US" sz="1800" i="1" dirty="0">
                <a:solidFill>
                  <a:srgbClr val="ABB0B6"/>
                </a:solidFill>
                <a:latin typeface="var(--font-monospace)"/>
              </a:rPr>
              <a:t>// That causes the entire subtree to unmount/remount each time!</a:t>
            </a:r>
            <a:endParaRPr lang="en-US" sz="1800" dirty="0">
              <a:solidFill>
                <a:srgbClr val="5C6773"/>
              </a:solidFill>
              <a:latin typeface="var(--font-monospace)"/>
            </a:endParaRP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</a:t>
            </a:r>
            <a:r>
              <a:rPr lang="en-US" sz="1800" dirty="0">
                <a:solidFill>
                  <a:srgbClr val="F2590C"/>
                </a:solidFill>
                <a:latin typeface="var(--font-monospace)"/>
              </a:rPr>
              <a:t>return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&lt;</a:t>
            </a:r>
            <a:r>
              <a:rPr lang="en-US" sz="1800" dirty="0" err="1">
                <a:solidFill>
                  <a:srgbClr val="41A6D9"/>
                </a:solidFill>
                <a:latin typeface="var(--font-monospace)"/>
              </a:rPr>
              <a:t>EnhancedComponent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/&gt;;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}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5A5AE88-B576-0547-908D-BE728C29EF49}"/>
              </a:ext>
            </a:extLst>
          </p:cNvPr>
          <p:cNvSpPr/>
          <p:nvPr/>
        </p:nvSpPr>
        <p:spPr>
          <a:xfrm>
            <a:off x="962024" y="3429000"/>
            <a:ext cx="10267951" cy="27084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1200"/>
              </a:spcAft>
            </a:pP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problem here isn’t just about performance — remounting a component causes the state of that component and all of its children to be lost.</a:t>
            </a:r>
          </a:p>
          <a:p>
            <a:pPr>
              <a:spcBef>
                <a:spcPts val="600"/>
              </a:spcBef>
              <a:spcAft>
                <a:spcPts val="1200"/>
              </a:spcAft>
            </a:pP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Instead, apply HOCs outside the component definition so that the resulting component is created only once. Then, its identity will be consistent across renders. This is usually what you want, anyway.</a:t>
            </a:r>
          </a:p>
          <a:p>
            <a:pPr>
              <a:spcBef>
                <a:spcPts val="600"/>
              </a:spcBef>
              <a:spcAft>
                <a:spcPts val="1200"/>
              </a:spcAft>
            </a:pP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those rare cases where you need to apply a HOC dynamically, you can also do it inside a component’s lifecycle methods or its constructor.</a:t>
            </a:r>
          </a:p>
        </p:txBody>
      </p:sp>
    </p:spTree>
    <p:extLst>
      <p:ext uri="{BB962C8B-B14F-4D97-AF65-F5344CB8AC3E}">
        <p14:creationId xmlns:p14="http://schemas.microsoft.com/office/powerpoint/2010/main" val="27132057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365B1BF-6CA9-D84F-810A-FCA5D9C0B66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39</a:t>
            </a:fld>
            <a:endParaRPr lang="ja-JP" alt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B354169-3D93-844C-ABEB-AD000DB6CEC9}"/>
              </a:ext>
            </a:extLst>
          </p:cNvPr>
          <p:cNvSpPr/>
          <p:nvPr/>
        </p:nvSpPr>
        <p:spPr>
          <a:xfrm>
            <a:off x="407342" y="646212"/>
            <a:ext cx="556915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Static Methods Must Be Copied Over</a:t>
            </a:r>
            <a:endParaRPr lang="en-VN" sz="2400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4902281-E39C-D04E-A3F9-43762929DBD1}"/>
              </a:ext>
            </a:extLst>
          </p:cNvPr>
          <p:cNvSpPr/>
          <p:nvPr/>
        </p:nvSpPr>
        <p:spPr>
          <a:xfrm>
            <a:off x="700088" y="2736503"/>
            <a:ext cx="10653712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1200"/>
              </a:spcAft>
            </a:pP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Sometimes it’s useful to define a static method on a React component.</a:t>
            </a:r>
          </a:p>
          <a:p>
            <a:pPr marL="342900" indent="-342900">
              <a:spcBef>
                <a:spcPts val="6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example, Relay containers expose a static method </a:t>
            </a:r>
            <a:r>
              <a:rPr lang="en-US" sz="2000" dirty="0" err="1">
                <a:solidFill>
                  <a:schemeClr val="tx1"/>
                </a:solidFill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getFragment</a:t>
            </a: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to facilitate the composition of </a:t>
            </a:r>
            <a:r>
              <a:rPr lang="en-US" sz="2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GraphQL</a:t>
            </a: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fragments.</a:t>
            </a:r>
          </a:p>
          <a:p>
            <a:pPr>
              <a:spcBef>
                <a:spcPts val="600"/>
              </a:spcBef>
              <a:spcAft>
                <a:spcPts val="1200"/>
              </a:spcAft>
            </a:pP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When you apply a HOC to a component, though, the original component is wrapped with a container component. That means the new component does not have any of the static methods of the original component.</a:t>
            </a:r>
          </a:p>
        </p:txBody>
      </p:sp>
    </p:spTree>
    <p:extLst>
      <p:ext uri="{BB962C8B-B14F-4D97-AF65-F5344CB8AC3E}">
        <p14:creationId xmlns:p14="http://schemas.microsoft.com/office/powerpoint/2010/main" val="30522246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9BDAE5-9A08-AD43-9628-6BF56AACAE7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ja-JP" smtClean="0"/>
              <a:pPr/>
              <a:t>4</a:t>
            </a:fld>
            <a:endParaRPr lang="ja-JP" alt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2EBD055-34D0-7C43-ACA7-90BAABD031D7}"/>
              </a:ext>
            </a:extLst>
          </p:cNvPr>
          <p:cNvSpPr/>
          <p:nvPr/>
        </p:nvSpPr>
        <p:spPr>
          <a:xfrm>
            <a:off x="920028" y="1118617"/>
            <a:ext cx="1035194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1200"/>
              </a:spcAft>
            </a:pPr>
            <a:r>
              <a:rPr lang="en-US" sz="2000" dirty="0">
                <a:solidFill>
                  <a:srgbClr val="6D6D6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common pattern in React is for a component to return multiple elements. Fragments let you group a list of children without adding extra nodes to the DOM.</a:t>
            </a:r>
            <a:endParaRPr lang="en-VN" sz="2000" dirty="0">
              <a:solidFill>
                <a:srgbClr val="6D6D6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B755E94-040B-8F4F-8AD0-38FB53002C15}"/>
              </a:ext>
            </a:extLst>
          </p:cNvPr>
          <p:cNvSpPr/>
          <p:nvPr/>
        </p:nvSpPr>
        <p:spPr>
          <a:xfrm>
            <a:off x="2347912" y="2413337"/>
            <a:ext cx="6096000" cy="258532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spAutoFit/>
          </a:bodyPr>
          <a:lstStyle/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render() {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</a:t>
            </a:r>
            <a:r>
              <a:rPr lang="en-US" sz="1800" dirty="0">
                <a:solidFill>
                  <a:srgbClr val="F2590C"/>
                </a:solidFill>
                <a:latin typeface="var(--font-monospace)"/>
              </a:rPr>
              <a:t>return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(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&lt;</a:t>
            </a:r>
            <a:r>
              <a:rPr lang="en-US" sz="1800" dirty="0" err="1">
                <a:solidFill>
                  <a:srgbClr val="41A6D9"/>
                </a:solidFill>
                <a:latin typeface="var(--font-monospace)"/>
              </a:rPr>
              <a:t>React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.</a:t>
            </a:r>
            <a:r>
              <a:rPr lang="en-US" sz="1800" dirty="0" err="1">
                <a:solidFill>
                  <a:srgbClr val="41A6D9"/>
                </a:solidFill>
                <a:latin typeface="var(--font-monospace)"/>
              </a:rPr>
              <a:t>Fragment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&gt;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  &lt;</a:t>
            </a:r>
            <a:r>
              <a:rPr lang="en-US" sz="1800" dirty="0" err="1">
                <a:solidFill>
                  <a:srgbClr val="41A6D9"/>
                </a:solidFill>
                <a:latin typeface="var(--font-monospace)"/>
              </a:rPr>
              <a:t>ChildA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/&gt;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  &lt;</a:t>
            </a:r>
            <a:r>
              <a:rPr lang="en-US" sz="1800" dirty="0" err="1">
                <a:solidFill>
                  <a:srgbClr val="41A6D9"/>
                </a:solidFill>
                <a:latin typeface="var(--font-monospace)"/>
              </a:rPr>
              <a:t>ChildB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/&gt;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  &lt;</a:t>
            </a:r>
            <a:r>
              <a:rPr lang="en-US" sz="1800" dirty="0" err="1">
                <a:solidFill>
                  <a:srgbClr val="41A6D9"/>
                </a:solidFill>
                <a:latin typeface="var(--font-monospace)"/>
              </a:rPr>
              <a:t>ChildC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/&gt;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&lt;/</a:t>
            </a:r>
            <a:r>
              <a:rPr lang="en-US" sz="1800" dirty="0" err="1">
                <a:solidFill>
                  <a:srgbClr val="41A6D9"/>
                </a:solidFill>
                <a:latin typeface="var(--font-monospace)"/>
              </a:rPr>
              <a:t>React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.</a:t>
            </a:r>
            <a:r>
              <a:rPr lang="en-US" sz="1800" dirty="0" err="1">
                <a:solidFill>
                  <a:srgbClr val="41A6D9"/>
                </a:solidFill>
                <a:latin typeface="var(--font-monospace)"/>
              </a:rPr>
              <a:t>Fragment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&gt;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);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}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0EB694D-D46B-3A44-99D3-76A4BCBB6B4E}"/>
              </a:ext>
            </a:extLst>
          </p:cNvPr>
          <p:cNvSpPr/>
          <p:nvPr/>
        </p:nvSpPr>
        <p:spPr>
          <a:xfrm>
            <a:off x="920028" y="5585494"/>
            <a:ext cx="394691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1200"/>
              </a:spcAft>
            </a:pP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There is also a new </a:t>
            </a:r>
            <a:r>
              <a:rPr lang="en-US" sz="2000" dirty="0">
                <a:solidFill>
                  <a:srgbClr val="0563C1"/>
                </a:solidFill>
                <a:latin typeface="Arial" panose="020B060402020202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short syntax</a:t>
            </a: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for declaring them.</a:t>
            </a:r>
            <a:endParaRPr lang="en-VN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248803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CB73CE6-4B86-5A41-B5CA-CE4BE8695D4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40</a:t>
            </a:fld>
            <a:endParaRPr lang="ja-JP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630D425-ADBF-B64F-95CF-A8AF4F606691}"/>
              </a:ext>
            </a:extLst>
          </p:cNvPr>
          <p:cNvSpPr/>
          <p:nvPr/>
        </p:nvSpPr>
        <p:spPr>
          <a:xfrm>
            <a:off x="1447799" y="728543"/>
            <a:ext cx="8081963" cy="20313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sz="1800" i="1" dirty="0">
                <a:solidFill>
                  <a:srgbClr val="ABB0B6"/>
                </a:solidFill>
                <a:latin typeface="var(--font-monospace)"/>
              </a:rPr>
              <a:t>// Define a static method</a:t>
            </a:r>
            <a:endParaRPr lang="en-US" sz="1800" dirty="0">
              <a:solidFill>
                <a:srgbClr val="5C6773"/>
              </a:solidFill>
              <a:latin typeface="var(--font-monospace)"/>
            </a:endParaRPr>
          </a:p>
          <a:p>
            <a:r>
              <a:rPr lang="en-US" sz="1800" dirty="0" err="1">
                <a:solidFill>
                  <a:srgbClr val="41A6D9"/>
                </a:solidFill>
                <a:latin typeface="var(--font-monospace)"/>
              </a:rPr>
              <a:t>WrappedComponent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.staticMethod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= </a:t>
            </a:r>
            <a:r>
              <a:rPr lang="en-US" sz="1800" dirty="0">
                <a:solidFill>
                  <a:srgbClr val="F2590C"/>
                </a:solidFill>
                <a:latin typeface="var(--font-monospace)"/>
              </a:rPr>
              <a:t>function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() {</a:t>
            </a:r>
            <a:r>
              <a:rPr lang="en-US" sz="1800" i="1" dirty="0">
                <a:solidFill>
                  <a:srgbClr val="ABB0B6"/>
                </a:solidFill>
                <a:latin typeface="var(--font-monospace)"/>
              </a:rPr>
              <a:t>/*...*/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}</a:t>
            </a:r>
          </a:p>
          <a:p>
            <a:r>
              <a:rPr lang="en-US" sz="1800" i="1" dirty="0">
                <a:solidFill>
                  <a:srgbClr val="ABB0B6"/>
                </a:solidFill>
                <a:latin typeface="var(--font-monospace)"/>
              </a:rPr>
              <a:t>// Now apply a HOC</a:t>
            </a:r>
            <a:endParaRPr lang="en-US" sz="1800" dirty="0">
              <a:solidFill>
                <a:srgbClr val="5C6773"/>
              </a:solidFill>
              <a:latin typeface="var(--font-monospace)"/>
            </a:endParaRPr>
          </a:p>
          <a:p>
            <a:r>
              <a:rPr lang="en-US" sz="1800" dirty="0">
                <a:solidFill>
                  <a:srgbClr val="F2590C"/>
                </a:solidFill>
                <a:latin typeface="var(--font-monospace)"/>
              </a:rPr>
              <a:t>const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</a:t>
            </a:r>
            <a:r>
              <a:rPr lang="en-US" sz="1800" dirty="0" err="1">
                <a:solidFill>
                  <a:srgbClr val="41A6D9"/>
                </a:solidFill>
                <a:latin typeface="var(--font-monospace)"/>
              </a:rPr>
              <a:t>EnhancedComponent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= enhance(</a:t>
            </a:r>
            <a:r>
              <a:rPr lang="en-US" sz="1800" dirty="0" err="1">
                <a:solidFill>
                  <a:srgbClr val="41A6D9"/>
                </a:solidFill>
                <a:latin typeface="var(--font-monospace)"/>
              </a:rPr>
              <a:t>WrappedComponent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);</a:t>
            </a:r>
          </a:p>
          <a:p>
            <a:br>
              <a:rPr lang="en-US" sz="1800" dirty="0">
                <a:solidFill>
                  <a:srgbClr val="5C6773"/>
                </a:solidFill>
                <a:latin typeface="var(--font-monospace)"/>
              </a:rPr>
            </a:br>
            <a:r>
              <a:rPr lang="en-US" sz="1800" i="1" dirty="0">
                <a:solidFill>
                  <a:srgbClr val="ABB0B6"/>
                </a:solidFill>
                <a:latin typeface="var(--font-monospace)"/>
              </a:rPr>
              <a:t>// The enhanced component has no static method</a:t>
            </a:r>
            <a:endParaRPr lang="en-US" sz="1800" dirty="0">
              <a:solidFill>
                <a:srgbClr val="5C6773"/>
              </a:solidFill>
              <a:latin typeface="var(--font-monospace)"/>
            </a:endParaRPr>
          </a:p>
          <a:p>
            <a:r>
              <a:rPr lang="en-US" sz="1800" dirty="0" err="1">
                <a:solidFill>
                  <a:srgbClr val="F2590C"/>
                </a:solidFill>
                <a:latin typeface="var(--font-monospace)"/>
              </a:rPr>
              <a:t>typeof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</a:t>
            </a:r>
            <a:r>
              <a:rPr lang="en-US" sz="1800" dirty="0" err="1">
                <a:solidFill>
                  <a:srgbClr val="41A6D9"/>
                </a:solidFill>
                <a:latin typeface="var(--font-monospace)"/>
              </a:rPr>
              <a:t>EnhancedComponent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.staticMethod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=== </a:t>
            </a:r>
            <a:r>
              <a:rPr lang="en-US" sz="1800" dirty="0">
                <a:solidFill>
                  <a:srgbClr val="86B300"/>
                </a:solidFill>
                <a:latin typeface="var(--font-monospace)"/>
              </a:rPr>
              <a:t>'undefined'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</a:t>
            </a:r>
            <a:r>
              <a:rPr lang="en-US" sz="1800" i="1" dirty="0">
                <a:solidFill>
                  <a:srgbClr val="ABB0B6"/>
                </a:solidFill>
                <a:latin typeface="var(--font-monospace)"/>
              </a:rPr>
              <a:t>// true</a:t>
            </a:r>
            <a:endParaRPr lang="en-US" sz="1800" dirty="0">
              <a:solidFill>
                <a:srgbClr val="5C6773"/>
              </a:solidFill>
              <a:latin typeface="var(--font-monospace)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649550E-C6AF-2244-AF57-C8137A740C68}"/>
              </a:ext>
            </a:extLst>
          </p:cNvPr>
          <p:cNvSpPr/>
          <p:nvPr/>
        </p:nvSpPr>
        <p:spPr>
          <a:xfrm>
            <a:off x="858537" y="3052862"/>
            <a:ext cx="610295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1200"/>
              </a:spcAft>
            </a:pP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solve this, you could copy the methods onto the container before returning it:</a:t>
            </a:r>
            <a:endParaRPr lang="en-VN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DF83AC5-E150-9648-BAD5-D0B26A7E8BCB}"/>
              </a:ext>
            </a:extLst>
          </p:cNvPr>
          <p:cNvSpPr/>
          <p:nvPr/>
        </p:nvSpPr>
        <p:spPr>
          <a:xfrm>
            <a:off x="1447799" y="4200256"/>
            <a:ext cx="6096000" cy="175432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spAutoFit/>
          </a:bodyPr>
          <a:lstStyle/>
          <a:p>
            <a:r>
              <a:rPr lang="en-US" sz="1800" dirty="0">
                <a:solidFill>
                  <a:srgbClr val="F2590C"/>
                </a:solidFill>
                <a:latin typeface="var(--font-monospace)"/>
              </a:rPr>
              <a:t>function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enhance(</a:t>
            </a:r>
            <a:r>
              <a:rPr lang="en-US" sz="1800" dirty="0" err="1">
                <a:solidFill>
                  <a:srgbClr val="41A6D9"/>
                </a:solidFill>
                <a:latin typeface="var(--font-monospace)"/>
              </a:rPr>
              <a:t>WrappedComponent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) {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</a:t>
            </a:r>
            <a:r>
              <a:rPr lang="en-US" sz="1800" dirty="0">
                <a:solidFill>
                  <a:srgbClr val="F2590C"/>
                </a:solidFill>
                <a:latin typeface="var(--font-monospace)"/>
              </a:rPr>
              <a:t>class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</a:t>
            </a:r>
            <a:r>
              <a:rPr lang="en-US" sz="1800" dirty="0">
                <a:solidFill>
                  <a:srgbClr val="41A6D9"/>
                </a:solidFill>
                <a:latin typeface="var(--font-monospace)"/>
              </a:rPr>
              <a:t>Enhance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</a:t>
            </a:r>
            <a:r>
              <a:rPr lang="en-US" sz="1800" dirty="0">
                <a:solidFill>
                  <a:srgbClr val="F2590C"/>
                </a:solidFill>
                <a:latin typeface="var(--font-monospace)"/>
              </a:rPr>
              <a:t>extends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</a:t>
            </a:r>
            <a:r>
              <a:rPr lang="en-US" sz="1800" dirty="0" err="1">
                <a:solidFill>
                  <a:srgbClr val="41A6D9"/>
                </a:solidFill>
                <a:latin typeface="var(--font-monospace)"/>
              </a:rPr>
              <a:t>React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.</a:t>
            </a:r>
            <a:r>
              <a:rPr lang="en-US" sz="1800" dirty="0" err="1">
                <a:solidFill>
                  <a:srgbClr val="41A6D9"/>
                </a:solidFill>
                <a:latin typeface="var(--font-monospace)"/>
              </a:rPr>
              <a:t>Component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{</a:t>
            </a:r>
            <a:r>
              <a:rPr lang="en-US" sz="1800" i="1" dirty="0">
                <a:solidFill>
                  <a:srgbClr val="ABB0B6"/>
                </a:solidFill>
                <a:latin typeface="var(--font-monospace)"/>
              </a:rPr>
              <a:t>/*...*/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}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</a:t>
            </a:r>
            <a:r>
              <a:rPr lang="en-US" sz="1800" i="1" dirty="0">
                <a:solidFill>
                  <a:srgbClr val="ABB0B6"/>
                </a:solidFill>
                <a:latin typeface="var(--font-monospace)"/>
              </a:rPr>
              <a:t>// Must know exactly which method(s) to copy :(</a:t>
            </a:r>
            <a:endParaRPr lang="en-US" sz="1800" dirty="0">
              <a:solidFill>
                <a:srgbClr val="5C6773"/>
              </a:solidFill>
              <a:latin typeface="var(--font-monospace)"/>
            </a:endParaRP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</a:t>
            </a:r>
            <a:r>
              <a:rPr lang="en-US" sz="1800" dirty="0" err="1">
                <a:solidFill>
                  <a:srgbClr val="41A6D9"/>
                </a:solidFill>
                <a:latin typeface="var(--font-monospace)"/>
              </a:rPr>
              <a:t>Enhance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.staticMethod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= </a:t>
            </a:r>
            <a:r>
              <a:rPr lang="en-US" sz="1800" dirty="0" err="1">
                <a:solidFill>
                  <a:srgbClr val="41A6D9"/>
                </a:solidFill>
                <a:latin typeface="var(--font-monospace)"/>
              </a:rPr>
              <a:t>WrappedComponent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.staticMethod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</a:t>
            </a:r>
            <a:r>
              <a:rPr lang="en-US" sz="1800" dirty="0">
                <a:solidFill>
                  <a:srgbClr val="F2590C"/>
                </a:solidFill>
                <a:latin typeface="var(--font-monospace)"/>
              </a:rPr>
              <a:t>return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</a:t>
            </a:r>
            <a:r>
              <a:rPr lang="en-US" sz="1800" dirty="0">
                <a:solidFill>
                  <a:srgbClr val="41A6D9"/>
                </a:solidFill>
                <a:latin typeface="var(--font-monospace)"/>
              </a:rPr>
              <a:t>Enhance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42863941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A12CE90-8073-2F46-9C3E-4DA032A3E3B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41</a:t>
            </a:fld>
            <a:endParaRPr lang="ja-JP" alt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DEA75B3-778B-084B-863E-9DB2EF1E2A39}"/>
              </a:ext>
            </a:extLst>
          </p:cNvPr>
          <p:cNvSpPr/>
          <p:nvPr/>
        </p:nvSpPr>
        <p:spPr>
          <a:xfrm>
            <a:off x="785813" y="887968"/>
            <a:ext cx="1056798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1200"/>
              </a:spcAft>
            </a:pP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However, this requires you to know exactly which methods need to be copied. You can use </a:t>
            </a: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hoist-non-react-statics</a:t>
            </a: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to automatically copy all non-React static methods:</a:t>
            </a:r>
            <a:endParaRPr lang="en-VN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DABAE9E-7D80-9048-B603-939D971DC147}"/>
              </a:ext>
            </a:extLst>
          </p:cNvPr>
          <p:cNvSpPr/>
          <p:nvPr/>
        </p:nvSpPr>
        <p:spPr>
          <a:xfrm>
            <a:off x="2471737" y="1727156"/>
            <a:ext cx="6943725" cy="175432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F2590C"/>
                </a:solidFill>
                <a:latin typeface="var(--font-monospace)"/>
              </a:rPr>
              <a:t>import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hoistNonReactStatic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</a:t>
            </a:r>
            <a:r>
              <a:rPr lang="en-US" sz="1800" dirty="0">
                <a:solidFill>
                  <a:srgbClr val="F2590C"/>
                </a:solidFill>
                <a:latin typeface="var(--font-monospace)"/>
              </a:rPr>
              <a:t>from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</a:t>
            </a:r>
            <a:r>
              <a:rPr lang="en-US" sz="1800" dirty="0">
                <a:solidFill>
                  <a:srgbClr val="86B300"/>
                </a:solidFill>
                <a:latin typeface="var(--font-monospace)"/>
              </a:rPr>
              <a:t>'hoist-non-react-statics'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;</a:t>
            </a:r>
          </a:p>
          <a:p>
            <a:r>
              <a:rPr lang="en-US" sz="1800" dirty="0">
                <a:solidFill>
                  <a:srgbClr val="F2590C"/>
                </a:solidFill>
                <a:latin typeface="var(--font-monospace)"/>
              </a:rPr>
              <a:t>function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enhance(</a:t>
            </a:r>
            <a:r>
              <a:rPr lang="en-US" sz="1800" dirty="0" err="1">
                <a:solidFill>
                  <a:srgbClr val="41A6D9"/>
                </a:solidFill>
                <a:latin typeface="var(--font-monospace)"/>
              </a:rPr>
              <a:t>WrappedComponent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) {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</a:t>
            </a:r>
            <a:r>
              <a:rPr lang="en-US" sz="1800" dirty="0">
                <a:solidFill>
                  <a:srgbClr val="F2590C"/>
                </a:solidFill>
                <a:latin typeface="var(--font-monospace)"/>
              </a:rPr>
              <a:t>class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</a:t>
            </a:r>
            <a:r>
              <a:rPr lang="en-US" sz="1800" dirty="0">
                <a:solidFill>
                  <a:srgbClr val="41A6D9"/>
                </a:solidFill>
                <a:latin typeface="var(--font-monospace)"/>
              </a:rPr>
              <a:t>Enhance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</a:t>
            </a:r>
            <a:r>
              <a:rPr lang="en-US" sz="1800" dirty="0">
                <a:solidFill>
                  <a:srgbClr val="F2590C"/>
                </a:solidFill>
                <a:latin typeface="var(--font-monospace)"/>
              </a:rPr>
              <a:t>extends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</a:t>
            </a:r>
            <a:r>
              <a:rPr lang="en-US" sz="1800" dirty="0" err="1">
                <a:solidFill>
                  <a:srgbClr val="41A6D9"/>
                </a:solidFill>
                <a:latin typeface="var(--font-monospace)"/>
              </a:rPr>
              <a:t>React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.</a:t>
            </a:r>
            <a:r>
              <a:rPr lang="en-US" sz="1800" dirty="0" err="1">
                <a:solidFill>
                  <a:srgbClr val="41A6D9"/>
                </a:solidFill>
                <a:latin typeface="var(--font-monospace)"/>
              </a:rPr>
              <a:t>Component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{</a:t>
            </a:r>
            <a:r>
              <a:rPr lang="en-US" sz="1800" i="1" dirty="0">
                <a:solidFill>
                  <a:srgbClr val="ABB0B6"/>
                </a:solidFill>
                <a:latin typeface="var(--font-monospace)"/>
              </a:rPr>
              <a:t>/*...*/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}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hoistNonReactStatic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(</a:t>
            </a:r>
            <a:r>
              <a:rPr lang="en-US" sz="1800" dirty="0">
                <a:solidFill>
                  <a:srgbClr val="41A6D9"/>
                </a:solidFill>
                <a:latin typeface="var(--font-monospace)"/>
              </a:rPr>
              <a:t>Enhance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, </a:t>
            </a:r>
            <a:r>
              <a:rPr lang="en-US" sz="1800" dirty="0" err="1">
                <a:solidFill>
                  <a:srgbClr val="41A6D9"/>
                </a:solidFill>
                <a:latin typeface="var(--font-monospace)"/>
              </a:rPr>
              <a:t>WrappedComponent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);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</a:t>
            </a:r>
            <a:r>
              <a:rPr lang="en-US" sz="1800" dirty="0">
                <a:solidFill>
                  <a:srgbClr val="F2590C"/>
                </a:solidFill>
                <a:latin typeface="var(--font-monospace)"/>
              </a:rPr>
              <a:t>return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</a:t>
            </a:r>
            <a:r>
              <a:rPr lang="en-US" sz="1800" dirty="0">
                <a:solidFill>
                  <a:srgbClr val="41A6D9"/>
                </a:solidFill>
                <a:latin typeface="var(--font-monospace)"/>
              </a:rPr>
              <a:t>Enhance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}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992DAD2-D119-4743-81F7-D35D1C56AEC7}"/>
              </a:ext>
            </a:extLst>
          </p:cNvPr>
          <p:cNvSpPr/>
          <p:nvPr/>
        </p:nvSpPr>
        <p:spPr>
          <a:xfrm>
            <a:off x="785813" y="3712800"/>
            <a:ext cx="1056798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1200"/>
              </a:spcAft>
            </a:pP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Another possible solution is to export the static method separately from the component itself.</a:t>
            </a:r>
            <a:endParaRPr lang="en-VN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A98DDE7-3AD2-5C40-8618-802E17AEF278}"/>
              </a:ext>
            </a:extLst>
          </p:cNvPr>
          <p:cNvSpPr/>
          <p:nvPr/>
        </p:nvSpPr>
        <p:spPr>
          <a:xfrm>
            <a:off x="1719263" y="4136152"/>
            <a:ext cx="9067800" cy="258532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sz="1800" i="1" dirty="0">
                <a:solidFill>
                  <a:srgbClr val="ABB0B6"/>
                </a:solidFill>
                <a:latin typeface="var(--font-monospace)"/>
              </a:rPr>
              <a:t>// Instead of...</a:t>
            </a:r>
            <a:endParaRPr lang="en-US" sz="1800" dirty="0">
              <a:solidFill>
                <a:srgbClr val="5C6773"/>
              </a:solidFill>
              <a:latin typeface="var(--font-monospace)"/>
            </a:endParaRPr>
          </a:p>
          <a:p>
            <a:r>
              <a:rPr lang="en-US" sz="1800" dirty="0" err="1">
                <a:solidFill>
                  <a:srgbClr val="41A6D9"/>
                </a:solidFill>
                <a:latin typeface="var(--font-monospace)"/>
              </a:rPr>
              <a:t>MyComponent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.someFunction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= 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someFunction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;</a:t>
            </a:r>
          </a:p>
          <a:p>
            <a:r>
              <a:rPr lang="en-US" sz="1800" dirty="0">
                <a:solidFill>
                  <a:srgbClr val="F2590C"/>
                </a:solidFill>
                <a:latin typeface="var(--font-monospace)"/>
              </a:rPr>
              <a:t>export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</a:t>
            </a:r>
            <a:r>
              <a:rPr lang="en-US" sz="1800" dirty="0">
                <a:solidFill>
                  <a:srgbClr val="F2590C"/>
                </a:solidFill>
                <a:latin typeface="var(--font-monospace)"/>
              </a:rPr>
              <a:t>default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</a:t>
            </a:r>
            <a:r>
              <a:rPr lang="en-US" sz="1800" dirty="0" err="1">
                <a:solidFill>
                  <a:srgbClr val="41A6D9"/>
                </a:solidFill>
                <a:latin typeface="var(--font-monospace)"/>
              </a:rPr>
              <a:t>MyComponent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;</a:t>
            </a:r>
          </a:p>
          <a:p>
            <a:br>
              <a:rPr lang="en-US" sz="1800" dirty="0">
                <a:solidFill>
                  <a:srgbClr val="5C6773"/>
                </a:solidFill>
                <a:latin typeface="var(--font-monospace)"/>
              </a:rPr>
            </a:br>
            <a:r>
              <a:rPr lang="en-US" sz="1800" i="1" dirty="0">
                <a:solidFill>
                  <a:srgbClr val="ABB0B6"/>
                </a:solidFill>
                <a:latin typeface="var(--font-monospace)"/>
              </a:rPr>
              <a:t>// ...export the method separately...</a:t>
            </a:r>
            <a:endParaRPr lang="en-US" sz="1800" dirty="0">
              <a:solidFill>
                <a:srgbClr val="5C6773"/>
              </a:solidFill>
              <a:latin typeface="var(--font-monospace)"/>
            </a:endParaRPr>
          </a:p>
          <a:p>
            <a:r>
              <a:rPr lang="en-US" sz="1800" dirty="0">
                <a:solidFill>
                  <a:srgbClr val="F2590C"/>
                </a:solidFill>
                <a:latin typeface="var(--font-monospace)"/>
              </a:rPr>
              <a:t>export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{ 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someFunction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};</a:t>
            </a:r>
          </a:p>
          <a:p>
            <a:br>
              <a:rPr lang="en-US" sz="1800" dirty="0">
                <a:solidFill>
                  <a:srgbClr val="5C6773"/>
                </a:solidFill>
                <a:latin typeface="var(--font-monospace)"/>
              </a:rPr>
            </a:br>
            <a:r>
              <a:rPr lang="en-US" sz="1800" i="1" dirty="0">
                <a:solidFill>
                  <a:srgbClr val="ABB0B6"/>
                </a:solidFill>
                <a:latin typeface="var(--font-monospace)"/>
              </a:rPr>
              <a:t>// ...and in the consuming module, import both</a:t>
            </a:r>
            <a:endParaRPr lang="en-US" sz="1800" dirty="0">
              <a:solidFill>
                <a:srgbClr val="5C6773"/>
              </a:solidFill>
              <a:latin typeface="var(--font-monospace)"/>
            </a:endParaRPr>
          </a:p>
          <a:p>
            <a:r>
              <a:rPr lang="en-US" sz="1800" dirty="0">
                <a:solidFill>
                  <a:srgbClr val="F2590C"/>
                </a:solidFill>
                <a:latin typeface="var(--font-monospace)"/>
              </a:rPr>
              <a:t>import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</a:t>
            </a:r>
            <a:r>
              <a:rPr lang="en-US" sz="1800" dirty="0" err="1">
                <a:solidFill>
                  <a:srgbClr val="41A6D9"/>
                </a:solidFill>
                <a:latin typeface="var(--font-monospace)"/>
              </a:rPr>
              <a:t>MyComponent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, { 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someFunction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} </a:t>
            </a:r>
            <a:r>
              <a:rPr lang="en-US" sz="1800" dirty="0">
                <a:solidFill>
                  <a:srgbClr val="F2590C"/>
                </a:solidFill>
                <a:latin typeface="var(--font-monospace)"/>
              </a:rPr>
              <a:t>from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</a:t>
            </a:r>
            <a:r>
              <a:rPr lang="en-US" sz="1800" dirty="0">
                <a:solidFill>
                  <a:srgbClr val="86B300"/>
                </a:solidFill>
                <a:latin typeface="var(--font-monospace)"/>
              </a:rPr>
              <a:t>'./</a:t>
            </a:r>
            <a:r>
              <a:rPr lang="en-US" sz="1800" dirty="0" err="1">
                <a:solidFill>
                  <a:srgbClr val="86B300"/>
                </a:solidFill>
                <a:latin typeface="var(--font-monospace)"/>
              </a:rPr>
              <a:t>MyComponent.js</a:t>
            </a:r>
            <a:r>
              <a:rPr lang="en-US" sz="1800" dirty="0">
                <a:solidFill>
                  <a:srgbClr val="86B300"/>
                </a:solidFill>
                <a:latin typeface="var(--font-monospace)"/>
              </a:rPr>
              <a:t>'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80468045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365B1BF-6CA9-D84F-810A-FCA5D9C0B66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42</a:t>
            </a:fld>
            <a:endParaRPr lang="ja-JP" alt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B354169-3D93-844C-ABEB-AD000DB6CEC9}"/>
              </a:ext>
            </a:extLst>
          </p:cNvPr>
          <p:cNvSpPr/>
          <p:nvPr/>
        </p:nvSpPr>
        <p:spPr>
          <a:xfrm>
            <a:off x="407342" y="646212"/>
            <a:ext cx="43220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Refs Aren’t Passed Through</a:t>
            </a:r>
            <a:endParaRPr lang="en-VN" sz="2400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9191B99-34A4-6B45-9416-1E2727A172EB}"/>
              </a:ext>
            </a:extLst>
          </p:cNvPr>
          <p:cNvSpPr/>
          <p:nvPr/>
        </p:nvSpPr>
        <p:spPr>
          <a:xfrm>
            <a:off x="1104899" y="1600081"/>
            <a:ext cx="10353675" cy="29392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1200"/>
              </a:spcAft>
            </a:pP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While the convention for higher-order components is to pass through all props to the wrapped component, this does not work for refs.</a:t>
            </a:r>
          </a:p>
          <a:p>
            <a:pPr marL="342900" indent="-342900">
              <a:spcBef>
                <a:spcPts val="6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That’s because ref is not really a prop — like key, it’s handled specially by React.</a:t>
            </a:r>
          </a:p>
          <a:p>
            <a:pPr marL="342900" indent="-342900">
              <a:spcBef>
                <a:spcPts val="6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 you add a ref to an element whose component is the result of a HOC, the ref refers to an instance of the outermost container component, not the wrapped component.</a:t>
            </a:r>
          </a:p>
          <a:p>
            <a:pPr>
              <a:spcBef>
                <a:spcPts val="600"/>
              </a:spcBef>
              <a:spcAft>
                <a:spcPts val="1200"/>
              </a:spcAft>
            </a:pP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solution for this problem is to use the </a:t>
            </a:r>
            <a:r>
              <a:rPr lang="en-US" sz="2000" dirty="0" err="1">
                <a:solidFill>
                  <a:schemeClr val="tx1"/>
                </a:solidFill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React.forwardRef</a:t>
            </a: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API (introduced with React 16.3). </a:t>
            </a: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Learn more about it in the forwarding refs section</a:t>
            </a: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9855206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6"/>
          <p:cNvSpPr txBox="1">
            <a:spLocks noGrp="1"/>
          </p:cNvSpPr>
          <p:nvPr>
            <p:ph type="title"/>
          </p:nvPr>
        </p:nvSpPr>
        <p:spPr>
          <a:xfrm>
            <a:off x="838200" y="559875"/>
            <a:ext cx="10515600" cy="11415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ja-JP"/>
              <a:t>Reference</a:t>
            </a:r>
            <a:endParaRPr/>
          </a:p>
        </p:txBody>
      </p:sp>
      <p:sp>
        <p:nvSpPr>
          <p:cNvPr id="165" name="Google Shape;165;p16"/>
          <p:cNvSpPr txBox="1"/>
          <p:nvPr/>
        </p:nvSpPr>
        <p:spPr>
          <a:xfrm>
            <a:off x="1254874" y="1648850"/>
            <a:ext cx="9974599" cy="40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>
              <a:buClr>
                <a:srgbClr val="2E75B5"/>
              </a:buClr>
              <a:buSzPts val="1800"/>
              <a:buFont typeface="Times New Roman"/>
              <a:buChar char="●"/>
            </a:pPr>
            <a:r>
              <a:rPr lang="en-US" sz="2000" dirty="0">
                <a:solidFill>
                  <a:schemeClr val="tx1"/>
                </a:solidFill>
              </a:rPr>
              <a:t>React website: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https://</a:t>
            </a:r>
            <a:r>
              <a:rPr lang="en-US" sz="2000" dirty="0" err="1">
                <a:solidFill>
                  <a:schemeClr val="accent1">
                    <a:lumMod val="75000"/>
                  </a:schemeClr>
                </a:solidFill>
              </a:rPr>
              <a:t>reactjs.org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/</a:t>
            </a:r>
          </a:p>
          <a:p>
            <a:pPr marL="457200" lvl="0" indent="-342900">
              <a:buClr>
                <a:srgbClr val="2E75B5"/>
              </a:buClr>
              <a:buSzPts val="1800"/>
              <a:buFont typeface="Times New Roman"/>
              <a:buChar char="●"/>
            </a:pPr>
            <a:r>
              <a:rPr lang="en-US" sz="2000" dirty="0">
                <a:solidFill>
                  <a:schemeClr val="tx1"/>
                </a:solidFill>
                <a:ea typeface="Times New Roman"/>
                <a:cs typeface="Times New Roman"/>
                <a:sym typeface="Times New Roman"/>
              </a:rPr>
              <a:t>React Official Document: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ea typeface="Times New Roman"/>
                <a:cs typeface="Times New Roman"/>
                <a:sym typeface="Times New Roman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https://reactjs.org/docs/getting-started.html</a:t>
            </a:r>
            <a:endParaRPr lang="en-US" sz="2000" dirty="0">
              <a:solidFill>
                <a:schemeClr val="accent1">
                  <a:lumMod val="75000"/>
                </a:schemeClr>
              </a:solidFill>
              <a:ea typeface="Times New Roman"/>
              <a:cs typeface="Times New Roman"/>
              <a:sym typeface="Times New Roman"/>
            </a:endParaRPr>
          </a:p>
          <a:p>
            <a:pPr marL="457200" lvl="0" indent="-342900">
              <a:buClr>
                <a:srgbClr val="2E75B5"/>
              </a:buClr>
              <a:buSzPts val="1800"/>
              <a:buFont typeface="Times New Roman"/>
              <a:buChar char="●"/>
            </a:pPr>
            <a:r>
              <a:rPr lang="en-US" sz="2000" dirty="0">
                <a:solidFill>
                  <a:schemeClr val="tx1"/>
                </a:solidFill>
                <a:ea typeface="Times New Roman"/>
                <a:cs typeface="Times New Roman"/>
                <a:sym typeface="Times New Roman"/>
              </a:rPr>
              <a:t>Redux Official Document: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ea typeface="Times New Roman"/>
                <a:cs typeface="Times New Roman"/>
                <a:sym typeface="Times New Roman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https://redux.js.org/introduction/getting-started</a:t>
            </a:r>
            <a:endParaRPr lang="en-US" sz="2000" dirty="0">
              <a:solidFill>
                <a:schemeClr val="accent1">
                  <a:lumMod val="75000"/>
                </a:schemeClr>
              </a:solidFill>
              <a:ea typeface="Times New Roman"/>
              <a:cs typeface="Times New Roman"/>
              <a:sym typeface="Times New Roman"/>
            </a:endParaRPr>
          </a:p>
          <a:p>
            <a:pPr marL="457200" lvl="0" indent="-342900">
              <a:buClr>
                <a:srgbClr val="2E75B5"/>
              </a:buClr>
              <a:buSzPts val="1800"/>
              <a:buFont typeface="Times New Roman"/>
              <a:buChar char="●"/>
            </a:pPr>
            <a:r>
              <a:rPr lang="en-US" sz="2000" dirty="0">
                <a:solidFill>
                  <a:schemeClr val="tx1"/>
                </a:solidFill>
                <a:ea typeface="Times New Roman"/>
                <a:cs typeface="Times New Roman"/>
                <a:sym typeface="Times New Roman"/>
              </a:rPr>
              <a:t>React Redux Official Document: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ea typeface="Times New Roman"/>
                <a:cs typeface="Times New Roman"/>
                <a:sym typeface="Times New Roman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https://react-redux.js.org/introduction/quick-start</a:t>
            </a:r>
            <a:endParaRPr sz="2000" dirty="0">
              <a:solidFill>
                <a:srgbClr val="2E75B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168B65-8DE2-3848-A12E-778FFCA8751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43</a:t>
            </a:fld>
            <a:endParaRPr lang="ja-JP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E4ADBC1-3DB1-744F-94B0-EBC663783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  <a:endParaRPr lang="en-VN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D44BA34-2BCA-9C41-955C-135C3094C21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5</a:t>
            </a:fld>
            <a:endParaRPr lang="ja-JP" alt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EAD9125-97D2-CE49-A68F-3AE7839A4274}"/>
              </a:ext>
            </a:extLst>
          </p:cNvPr>
          <p:cNvSpPr/>
          <p:nvPr/>
        </p:nvSpPr>
        <p:spPr>
          <a:xfrm>
            <a:off x="762000" y="1701321"/>
            <a:ext cx="1066799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1200"/>
              </a:spcAft>
            </a:pP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common pattern is for a component to return a list of children. Take this example React snippet:</a:t>
            </a:r>
            <a:endParaRPr lang="en-VN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55E88CF-B34D-0449-9B6F-396A244B6CCE}"/>
              </a:ext>
            </a:extLst>
          </p:cNvPr>
          <p:cNvSpPr/>
          <p:nvPr/>
        </p:nvSpPr>
        <p:spPr>
          <a:xfrm>
            <a:off x="1890712" y="2842767"/>
            <a:ext cx="6096000" cy="31393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spAutoFit/>
          </a:bodyPr>
          <a:lstStyle/>
          <a:p>
            <a:r>
              <a:rPr lang="en-US" sz="1800" dirty="0">
                <a:solidFill>
                  <a:srgbClr val="F2590C"/>
                </a:solidFill>
                <a:latin typeface="var(--font-monospace)"/>
              </a:rPr>
              <a:t>class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</a:t>
            </a:r>
            <a:r>
              <a:rPr lang="en-US" sz="1800" dirty="0">
                <a:solidFill>
                  <a:srgbClr val="41A6D9"/>
                </a:solidFill>
                <a:latin typeface="var(--font-monospace)"/>
              </a:rPr>
              <a:t>Table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</a:t>
            </a:r>
            <a:r>
              <a:rPr lang="en-US" sz="1800" dirty="0">
                <a:solidFill>
                  <a:srgbClr val="F2590C"/>
                </a:solidFill>
                <a:latin typeface="var(--font-monospace)"/>
              </a:rPr>
              <a:t>extends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</a:t>
            </a:r>
            <a:r>
              <a:rPr lang="en-US" sz="1800" dirty="0" err="1">
                <a:solidFill>
                  <a:srgbClr val="41A6D9"/>
                </a:solidFill>
                <a:latin typeface="var(--font-monospace)"/>
              </a:rPr>
              <a:t>React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.</a:t>
            </a:r>
            <a:r>
              <a:rPr lang="en-US" sz="1800" dirty="0" err="1">
                <a:solidFill>
                  <a:srgbClr val="41A6D9"/>
                </a:solidFill>
                <a:latin typeface="var(--font-monospace)"/>
              </a:rPr>
              <a:t>Component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{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render() {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</a:t>
            </a:r>
            <a:r>
              <a:rPr lang="en-US" sz="1800" dirty="0">
                <a:solidFill>
                  <a:srgbClr val="F2590C"/>
                </a:solidFill>
                <a:latin typeface="var(--font-monospace)"/>
              </a:rPr>
              <a:t>return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(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  &lt;table&gt;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    &lt;tr&gt;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      &lt;</a:t>
            </a:r>
            <a:r>
              <a:rPr lang="en-US" sz="1800" dirty="0">
                <a:solidFill>
                  <a:srgbClr val="41A6D9"/>
                </a:solidFill>
                <a:latin typeface="var(--font-monospace)"/>
              </a:rPr>
              <a:t>Columns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/&gt;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    &lt;/tr&gt;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  &lt;/table&gt;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);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}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2285710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EFF1CF-646C-524C-B2E2-D218158963F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6</a:t>
            </a:fld>
            <a:endParaRPr lang="ja-JP" alt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0C73B16-5B29-184B-8F71-B9A922487DA1}"/>
              </a:ext>
            </a:extLst>
          </p:cNvPr>
          <p:cNvSpPr/>
          <p:nvPr/>
        </p:nvSpPr>
        <p:spPr>
          <a:xfrm>
            <a:off x="614363" y="1059418"/>
            <a:ext cx="108585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1200"/>
              </a:spcAft>
            </a:pPr>
            <a:r>
              <a:rPr lang="en-US" sz="2000" dirty="0">
                <a:solidFill>
                  <a:schemeClr val="tx1"/>
                </a:solidFill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&lt;Columns /&gt;</a:t>
            </a: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would need to return multiple </a:t>
            </a:r>
            <a:r>
              <a:rPr lang="en-US" sz="2000" dirty="0">
                <a:solidFill>
                  <a:schemeClr val="tx1"/>
                </a:solidFill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&lt;td&gt;</a:t>
            </a: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elements in order for the rendered HTML to be valid. If a parent div was used inside the </a:t>
            </a:r>
            <a:r>
              <a:rPr lang="en-US" sz="2000" dirty="0">
                <a:solidFill>
                  <a:schemeClr val="tx1"/>
                </a:solidFill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render()</a:t>
            </a: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of &lt;Columns /&gt;, then the resulting HTML will be invalid.</a:t>
            </a:r>
            <a:endParaRPr lang="en-VN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61C4A16-D4B0-FF4A-8577-ED770DBF3B51}"/>
              </a:ext>
            </a:extLst>
          </p:cNvPr>
          <p:cNvSpPr/>
          <p:nvPr/>
        </p:nvSpPr>
        <p:spPr>
          <a:xfrm>
            <a:off x="1519238" y="2536151"/>
            <a:ext cx="6096000" cy="28623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spAutoFit/>
          </a:bodyPr>
          <a:lstStyle/>
          <a:p>
            <a:r>
              <a:rPr lang="en-US" sz="1800" dirty="0">
                <a:solidFill>
                  <a:srgbClr val="F2590C"/>
                </a:solidFill>
                <a:latin typeface="var(--font-monospace)"/>
              </a:rPr>
              <a:t>class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</a:t>
            </a:r>
            <a:r>
              <a:rPr lang="en-US" sz="1800" dirty="0">
                <a:solidFill>
                  <a:srgbClr val="41A6D9"/>
                </a:solidFill>
                <a:latin typeface="var(--font-monospace)"/>
              </a:rPr>
              <a:t>Columns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</a:t>
            </a:r>
            <a:r>
              <a:rPr lang="en-US" sz="1800" dirty="0">
                <a:solidFill>
                  <a:srgbClr val="F2590C"/>
                </a:solidFill>
                <a:latin typeface="var(--font-monospace)"/>
              </a:rPr>
              <a:t>extends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</a:t>
            </a:r>
            <a:r>
              <a:rPr lang="en-US" sz="1800" dirty="0" err="1">
                <a:solidFill>
                  <a:srgbClr val="41A6D9"/>
                </a:solidFill>
                <a:latin typeface="var(--font-monospace)"/>
              </a:rPr>
              <a:t>React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.</a:t>
            </a:r>
            <a:r>
              <a:rPr lang="en-US" sz="1800" dirty="0" err="1">
                <a:solidFill>
                  <a:srgbClr val="41A6D9"/>
                </a:solidFill>
                <a:latin typeface="var(--font-monospace)"/>
              </a:rPr>
              <a:t>Component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{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render() {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</a:t>
            </a:r>
            <a:r>
              <a:rPr lang="en-US" sz="1800" dirty="0">
                <a:solidFill>
                  <a:srgbClr val="F2590C"/>
                </a:solidFill>
                <a:latin typeface="var(--font-monospace)"/>
              </a:rPr>
              <a:t>return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(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  &lt;div&gt;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    &lt;td&gt;</a:t>
            </a:r>
            <a:r>
              <a:rPr lang="en-US" sz="1800" dirty="0">
                <a:solidFill>
                  <a:srgbClr val="41A6D9"/>
                </a:solidFill>
                <a:latin typeface="var(--font-monospace)"/>
              </a:rPr>
              <a:t>Hello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&lt;/td&gt;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    &lt;td&gt;</a:t>
            </a:r>
            <a:r>
              <a:rPr lang="en-US" sz="1800" dirty="0">
                <a:solidFill>
                  <a:srgbClr val="41A6D9"/>
                </a:solidFill>
                <a:latin typeface="var(--font-monospace)"/>
              </a:rPr>
              <a:t>World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&lt;/td&gt;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  &lt;/div&gt;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);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}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8081672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D46817C-3F8B-1644-8909-F4B03EDE1FF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7</a:t>
            </a:fld>
            <a:endParaRPr lang="ja-JP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FD8B05C-E640-2043-87F3-479BE7EB64FC}"/>
              </a:ext>
            </a:extLst>
          </p:cNvPr>
          <p:cNvSpPr/>
          <p:nvPr/>
        </p:nvSpPr>
        <p:spPr>
          <a:xfrm>
            <a:off x="734426" y="1103412"/>
            <a:ext cx="371287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1200"/>
              </a:spcAft>
            </a:pP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results in a </a:t>
            </a:r>
            <a:r>
              <a:rPr lang="en-US" sz="2000" dirty="0">
                <a:solidFill>
                  <a:schemeClr val="tx1"/>
                </a:solidFill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&lt;Table /&gt;</a:t>
            </a: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output of:</a:t>
            </a:r>
            <a:endParaRPr lang="en-VN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13816D5-B231-FF42-A94B-C1FFD3279B4D}"/>
              </a:ext>
            </a:extLst>
          </p:cNvPr>
          <p:cNvSpPr/>
          <p:nvPr/>
        </p:nvSpPr>
        <p:spPr>
          <a:xfrm>
            <a:off x="1399302" y="1835259"/>
            <a:ext cx="6096000" cy="230832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spAutoFit/>
          </a:bodyPr>
          <a:lstStyle/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&lt;table&gt;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&lt;tr&gt;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&lt;div&gt;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  &lt;td&gt;</a:t>
            </a:r>
            <a:r>
              <a:rPr lang="en-US" sz="1800" dirty="0">
                <a:solidFill>
                  <a:srgbClr val="41A6D9"/>
                </a:solidFill>
                <a:latin typeface="var(--font-monospace)"/>
              </a:rPr>
              <a:t>Hello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&lt;/td&gt;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  &lt;td&gt;</a:t>
            </a:r>
            <a:r>
              <a:rPr lang="en-US" sz="1800" dirty="0">
                <a:solidFill>
                  <a:srgbClr val="41A6D9"/>
                </a:solidFill>
                <a:latin typeface="var(--font-monospace)"/>
              </a:rPr>
              <a:t>World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&lt;/td&gt;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&lt;/div&gt;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&lt;/tr&gt;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&lt;/table&gt;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67F8889-337F-5441-838A-616E887A6D21}"/>
              </a:ext>
            </a:extLst>
          </p:cNvPr>
          <p:cNvSpPr/>
          <p:nvPr/>
        </p:nvSpPr>
        <p:spPr>
          <a:xfrm>
            <a:off x="734426" y="4717018"/>
            <a:ext cx="6096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1200"/>
              </a:spcAft>
            </a:pP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Fragments solve this problem.</a:t>
            </a:r>
          </a:p>
        </p:txBody>
      </p:sp>
    </p:spTree>
    <p:extLst>
      <p:ext uri="{BB962C8B-B14F-4D97-AF65-F5344CB8AC3E}">
        <p14:creationId xmlns:p14="http://schemas.microsoft.com/office/powerpoint/2010/main" val="42417025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D9F4E-0DCE-2842-9353-9A8A0CE8F5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Usage</a:t>
            </a:r>
            <a:endParaRPr lang="en-V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B1F4939-43C4-E14E-909B-E19505D9F18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8</a:t>
            </a:fld>
            <a:endParaRPr lang="ja-JP" alt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A888727-6390-5D48-A857-942DA610824A}"/>
              </a:ext>
            </a:extLst>
          </p:cNvPr>
          <p:cNvSpPr/>
          <p:nvPr/>
        </p:nvSpPr>
        <p:spPr>
          <a:xfrm>
            <a:off x="490537" y="1701321"/>
            <a:ext cx="4495801" cy="28623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F2590C"/>
                </a:solidFill>
                <a:latin typeface="var(--font-monospace)"/>
              </a:rPr>
              <a:t>class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</a:t>
            </a:r>
            <a:r>
              <a:rPr lang="en-US" sz="1800" dirty="0">
                <a:solidFill>
                  <a:srgbClr val="41A6D9"/>
                </a:solidFill>
                <a:latin typeface="var(--font-monospace)"/>
              </a:rPr>
              <a:t>Columns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</a:t>
            </a:r>
            <a:r>
              <a:rPr lang="en-US" sz="1800" dirty="0">
                <a:solidFill>
                  <a:srgbClr val="F2590C"/>
                </a:solidFill>
                <a:latin typeface="var(--font-monospace)"/>
              </a:rPr>
              <a:t>extends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</a:t>
            </a:r>
            <a:r>
              <a:rPr lang="en-US" sz="1800" dirty="0" err="1">
                <a:solidFill>
                  <a:srgbClr val="41A6D9"/>
                </a:solidFill>
                <a:latin typeface="var(--font-monospace)"/>
              </a:rPr>
              <a:t>React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.</a:t>
            </a:r>
            <a:r>
              <a:rPr lang="en-US" sz="1800" dirty="0" err="1">
                <a:solidFill>
                  <a:srgbClr val="41A6D9"/>
                </a:solidFill>
                <a:latin typeface="var(--font-monospace)"/>
              </a:rPr>
              <a:t>Component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{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render() {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</a:t>
            </a:r>
            <a:r>
              <a:rPr lang="en-US" sz="1800" dirty="0">
                <a:solidFill>
                  <a:srgbClr val="F2590C"/>
                </a:solidFill>
                <a:latin typeface="var(--font-monospace)"/>
              </a:rPr>
              <a:t>return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(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  &lt;</a:t>
            </a:r>
            <a:r>
              <a:rPr lang="en-US" sz="1800" dirty="0" err="1">
                <a:solidFill>
                  <a:srgbClr val="41A6D9"/>
                </a:solidFill>
                <a:latin typeface="var(--font-monospace)"/>
              </a:rPr>
              <a:t>React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.</a:t>
            </a:r>
            <a:r>
              <a:rPr lang="en-US" sz="1800" dirty="0" err="1">
                <a:solidFill>
                  <a:srgbClr val="41A6D9"/>
                </a:solidFill>
                <a:latin typeface="var(--font-monospace)"/>
              </a:rPr>
              <a:t>Fragment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&gt;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    &lt;td&gt;</a:t>
            </a:r>
            <a:r>
              <a:rPr lang="en-US" sz="1800" dirty="0">
                <a:solidFill>
                  <a:srgbClr val="41A6D9"/>
                </a:solidFill>
                <a:latin typeface="var(--font-monospace)"/>
              </a:rPr>
              <a:t>Hello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&lt;/td&gt;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    &lt;td&gt;</a:t>
            </a:r>
            <a:r>
              <a:rPr lang="en-US" sz="1800" dirty="0">
                <a:solidFill>
                  <a:srgbClr val="41A6D9"/>
                </a:solidFill>
                <a:latin typeface="var(--font-monospace)"/>
              </a:rPr>
              <a:t>World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&lt;/td&gt;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  &lt;/</a:t>
            </a:r>
            <a:r>
              <a:rPr lang="en-US" sz="1800" dirty="0" err="1">
                <a:solidFill>
                  <a:srgbClr val="41A6D9"/>
                </a:solidFill>
                <a:latin typeface="var(--font-monospace)"/>
              </a:rPr>
              <a:t>React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.</a:t>
            </a:r>
            <a:r>
              <a:rPr lang="en-US" sz="1800" dirty="0" err="1">
                <a:solidFill>
                  <a:srgbClr val="41A6D9"/>
                </a:solidFill>
                <a:latin typeface="var(--font-monospace)"/>
              </a:rPr>
              <a:t>Fragment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&gt;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);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}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}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FBF854F-4C16-EC41-A022-2E103F3214FF}"/>
              </a:ext>
            </a:extLst>
          </p:cNvPr>
          <p:cNvSpPr/>
          <p:nvPr/>
        </p:nvSpPr>
        <p:spPr>
          <a:xfrm>
            <a:off x="6015039" y="4543799"/>
            <a:ext cx="4824412" cy="175432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&lt;table&gt;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&lt;tr&gt;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&lt;td&gt;</a:t>
            </a:r>
            <a:r>
              <a:rPr lang="en-US" sz="1800" dirty="0">
                <a:solidFill>
                  <a:srgbClr val="41A6D9"/>
                </a:solidFill>
                <a:latin typeface="var(--font-monospace)"/>
              </a:rPr>
              <a:t>Hello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&lt;/td&gt;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&lt;td&gt;</a:t>
            </a:r>
            <a:r>
              <a:rPr lang="en-US" sz="1800" dirty="0">
                <a:solidFill>
                  <a:srgbClr val="41A6D9"/>
                </a:solidFill>
                <a:latin typeface="var(--font-monospace)"/>
              </a:rPr>
              <a:t>World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&lt;/td&gt;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&lt;/tr&gt;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&lt;/table&gt;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E4BB5F3-9E90-8C44-B7DB-A1A957995EAE}"/>
              </a:ext>
            </a:extLst>
          </p:cNvPr>
          <p:cNvSpPr/>
          <p:nvPr/>
        </p:nvSpPr>
        <p:spPr>
          <a:xfrm>
            <a:off x="5579353" y="3471862"/>
            <a:ext cx="529343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1200"/>
              </a:spcAft>
            </a:pP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which results in a correct </a:t>
            </a:r>
            <a:r>
              <a:rPr lang="en-US" sz="2000" dirty="0">
                <a:solidFill>
                  <a:schemeClr val="tx1"/>
                </a:solidFill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&lt;Table /&gt;</a:t>
            </a: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output of:</a:t>
            </a:r>
            <a:endParaRPr lang="en-VN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08942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E0832B-81ED-F643-80E6-C18C4DF9CEE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9</a:t>
            </a:fld>
            <a:endParaRPr lang="ja-JP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10E7AC-6660-7147-A763-540C50F9C5C6}"/>
              </a:ext>
            </a:extLst>
          </p:cNvPr>
          <p:cNvSpPr txBox="1"/>
          <p:nvPr/>
        </p:nvSpPr>
        <p:spPr>
          <a:xfrm>
            <a:off x="457200" y="653143"/>
            <a:ext cx="441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Short Syntax</a:t>
            </a:r>
            <a:endParaRPr lang="en-VN" sz="2400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D61F2C2-7239-B24E-A5DF-9DE7AF69381D}"/>
              </a:ext>
            </a:extLst>
          </p:cNvPr>
          <p:cNvSpPr/>
          <p:nvPr/>
        </p:nvSpPr>
        <p:spPr>
          <a:xfrm>
            <a:off x="571500" y="1538615"/>
            <a:ext cx="107823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1200"/>
              </a:spcAft>
            </a:pP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There is a new, shorter syntax you can use for declaring fragments. It looks like empty tags:</a:t>
            </a:r>
            <a:endParaRPr lang="en-VN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FE8171A-8870-4D40-8CDD-2CC422CFCFC0}"/>
              </a:ext>
            </a:extLst>
          </p:cNvPr>
          <p:cNvSpPr/>
          <p:nvPr/>
        </p:nvSpPr>
        <p:spPr>
          <a:xfrm>
            <a:off x="1476375" y="2305615"/>
            <a:ext cx="6096000" cy="28623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spAutoFit/>
          </a:bodyPr>
          <a:lstStyle/>
          <a:p>
            <a:r>
              <a:rPr lang="en-US" sz="1800" dirty="0">
                <a:solidFill>
                  <a:srgbClr val="F2590C"/>
                </a:solidFill>
                <a:latin typeface="var(--font-monospace)"/>
              </a:rPr>
              <a:t>class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</a:t>
            </a:r>
            <a:r>
              <a:rPr lang="en-US" sz="1800" dirty="0">
                <a:solidFill>
                  <a:srgbClr val="41A6D9"/>
                </a:solidFill>
                <a:latin typeface="var(--font-monospace)"/>
              </a:rPr>
              <a:t>Columns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</a:t>
            </a:r>
            <a:r>
              <a:rPr lang="en-US" sz="1800" dirty="0">
                <a:solidFill>
                  <a:srgbClr val="F2590C"/>
                </a:solidFill>
                <a:latin typeface="var(--font-monospace)"/>
              </a:rPr>
              <a:t>extends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</a:t>
            </a:r>
            <a:r>
              <a:rPr lang="en-US" sz="1800" dirty="0" err="1">
                <a:solidFill>
                  <a:srgbClr val="41A6D9"/>
                </a:solidFill>
                <a:latin typeface="var(--font-monospace)"/>
              </a:rPr>
              <a:t>React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.</a:t>
            </a:r>
            <a:r>
              <a:rPr lang="en-US" sz="1800" dirty="0" err="1">
                <a:solidFill>
                  <a:srgbClr val="41A6D9"/>
                </a:solidFill>
                <a:latin typeface="var(--font-monospace)"/>
              </a:rPr>
              <a:t>Component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{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render() {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</a:t>
            </a:r>
            <a:r>
              <a:rPr lang="en-US" sz="1800" dirty="0">
                <a:solidFill>
                  <a:srgbClr val="F2590C"/>
                </a:solidFill>
                <a:latin typeface="var(--font-monospace)"/>
              </a:rPr>
              <a:t>return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(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  &lt;&gt;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    &lt;td&gt;</a:t>
            </a:r>
            <a:r>
              <a:rPr lang="en-US" sz="1800" dirty="0">
                <a:solidFill>
                  <a:srgbClr val="41A6D9"/>
                </a:solidFill>
                <a:latin typeface="var(--font-monospace)"/>
              </a:rPr>
              <a:t>Hello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&lt;/td&gt;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    &lt;td&gt;</a:t>
            </a:r>
            <a:r>
              <a:rPr lang="en-US" sz="1800" dirty="0">
                <a:solidFill>
                  <a:srgbClr val="41A6D9"/>
                </a:solidFill>
                <a:latin typeface="var(--font-monospace)"/>
              </a:rPr>
              <a:t>World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&lt;/td&gt;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  &lt;/&gt;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);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}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}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8EA2936-F294-914C-9287-110802DB8EF3}"/>
              </a:ext>
            </a:extLst>
          </p:cNvPr>
          <p:cNvSpPr/>
          <p:nvPr/>
        </p:nvSpPr>
        <p:spPr>
          <a:xfrm>
            <a:off x="704850" y="5534827"/>
            <a:ext cx="1078229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1200"/>
              </a:spcAft>
            </a:pP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 can use </a:t>
            </a:r>
            <a:r>
              <a:rPr lang="en-US" sz="2000" dirty="0">
                <a:solidFill>
                  <a:schemeClr val="tx1"/>
                </a:solidFill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&lt;&gt;&lt;/&gt;</a:t>
            </a: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the same way you’d use any other element except that it doesn’t support keys or attributes.</a:t>
            </a:r>
          </a:p>
        </p:txBody>
      </p:sp>
    </p:spTree>
    <p:extLst>
      <p:ext uri="{BB962C8B-B14F-4D97-AF65-F5344CB8AC3E}">
        <p14:creationId xmlns:p14="http://schemas.microsoft.com/office/powerpoint/2010/main" val="2492502895"/>
      </p:ext>
    </p:extLst>
  </p:cSld>
  <p:clrMapOvr>
    <a:masterClrMapping/>
  </p:clrMapOvr>
</p:sld>
</file>

<file path=ppt/theme/theme1.xml><?xml version="1.0" encoding="utf-8"?>
<a:theme xmlns:a="http://schemas.openxmlformats.org/drawingml/2006/main" name="cc_blu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17442</TotalTime>
  <Words>4383</Words>
  <Application>Microsoft Macintosh PowerPoint</Application>
  <PresentationFormat>Widescreen</PresentationFormat>
  <Paragraphs>454</Paragraphs>
  <Slides>43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8" baseType="lpstr">
      <vt:lpstr>var(--font-monospace)</vt:lpstr>
      <vt:lpstr>Arial</vt:lpstr>
      <vt:lpstr>Calibri</vt:lpstr>
      <vt:lpstr>Times New Roman</vt:lpstr>
      <vt:lpstr>cc_blue</vt:lpstr>
      <vt:lpstr>React JS</vt:lpstr>
      <vt:lpstr>Lesson 10</vt:lpstr>
      <vt:lpstr>Fragments</vt:lpstr>
      <vt:lpstr>PowerPoint Presentation</vt:lpstr>
      <vt:lpstr>Motivation</vt:lpstr>
      <vt:lpstr>PowerPoint Presentation</vt:lpstr>
      <vt:lpstr>PowerPoint Presentation</vt:lpstr>
      <vt:lpstr>Usage</vt:lpstr>
      <vt:lpstr>PowerPoint Presentation</vt:lpstr>
      <vt:lpstr>PowerPoint Presentation</vt:lpstr>
      <vt:lpstr>Live Demo</vt:lpstr>
      <vt:lpstr>Higher-Order Components</vt:lpstr>
      <vt:lpstr>PowerPoint Presentation</vt:lpstr>
      <vt:lpstr>PowerPoint Presentation</vt:lpstr>
      <vt:lpstr>Use HOCs For Cross-Cutting Concerns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Don’t Mutate the Original Component. Use Composition.</vt:lpstr>
      <vt:lpstr>PowerPoint Presentation</vt:lpstr>
      <vt:lpstr>PowerPoint Presentation</vt:lpstr>
      <vt:lpstr>PowerPoint Presentation</vt:lpstr>
      <vt:lpstr>Convention: Pass Unrelated Props Through to the Wrapped Component</vt:lpstr>
      <vt:lpstr>PowerPoint Presentation</vt:lpstr>
      <vt:lpstr>Convention: Maximizing Composability</vt:lpstr>
      <vt:lpstr>PowerPoint Presentation</vt:lpstr>
      <vt:lpstr>PowerPoint Presentation</vt:lpstr>
      <vt:lpstr>Convention: Wrap the Display Name for Easy Debugging</vt:lpstr>
      <vt:lpstr>PowerPoint Presentation</vt:lpstr>
      <vt:lpstr>Caveats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Reference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ReactNative Basic</dc:title>
  <dc:creator>Khanh Le</dc:creator>
  <cp:lastModifiedBy>Khanh Le</cp:lastModifiedBy>
  <cp:revision>241</cp:revision>
  <cp:lastPrinted>2020-04-06T06:57:46Z</cp:lastPrinted>
  <dcterms:created xsi:type="dcterms:W3CDTF">2020-04-06T02:02:09Z</dcterms:created>
  <dcterms:modified xsi:type="dcterms:W3CDTF">2021-03-03T04:03:56Z</dcterms:modified>
</cp:coreProperties>
</file>